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_rels/slideMaster13.xml.rels" ContentType="application/vnd.openxmlformats-package.relationships+xml"/>
  <Override PartName="/ppt/slideMasters/_rels/slideMaster1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25.xml" ContentType="application/vnd.openxmlformats-officedocument.them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_rels/notesSlide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5.xml.rels" ContentType="application/vnd.openxmlformats-package.relationships+xml"/>
  <Override PartName="/ppt/notesSlides/_rels/notesSlide6.xml.rels" ContentType="application/vnd.openxmlformats-package.relationships+xml"/>
  <Override PartName="/ppt/notesSlides/_rels/notesSlide7.xml.rels" ContentType="application/vnd.openxmlformats-package.relationships+xml"/>
  <Override PartName="/ppt/notesSlides/_rels/notesSlide8.xml.rels" ContentType="application/vnd.openxmlformats-package.relationships+xml"/>
  <Override PartName="/ppt/notesSlides/_rels/notesSlide9.xml.rels" ContentType="application/vnd.openxmlformats-package.relationships+xml"/>
  <Override PartName="/ppt/notesSlides/_rels/notesSlide10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media/image1.jpeg" ContentType="image/jpeg"/>
  <Override PartName="/ppt/media/image3.png" ContentType="image/png"/>
  <Override PartName="/ppt/media/image2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hdphoto1.wdp" ContentType="image/vnd.ms-photo"/>
  <Override PartName="/ppt/media/image18.png" ContentType="image/png"/>
  <Override PartName="/ppt/media/hdphoto2.wdp" ContentType="image/vnd.ms-photo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13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5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fr-FR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déplacer la diapo</a:t>
            </a:r>
            <a:endParaRPr b="0" lang="fr-F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modifier le format des notes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&lt;en-tête&gt;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&lt;date/heure&gt;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&lt;pied de page&gt;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7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E6923A4F-31F7-413F-B9BD-2BC39E54F17D}" type="slidenum"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&lt;numéro&gt;</a:t>
            </a:fld>
            <a:endParaRPr b="0" lang="fr-F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7960" cy="3414960"/>
          </a:xfrm>
          <a:prstGeom prst="rect">
            <a:avLst/>
          </a:prstGeom>
          <a:ln w="0">
            <a:noFill/>
          </a:ln>
        </p:spPr>
      </p:sp>
      <p:sp>
        <p:nvSpPr>
          <p:cNvPr id="28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2360" cy="4100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4" name="CustomShape 22"/>
          <p:cNvSpPr/>
          <p:nvPr/>
        </p:nvSpPr>
        <p:spPr>
          <a:xfrm>
            <a:off x="3884760" y="8685360"/>
            <a:ext cx="2957760" cy="44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5AE3C108-A018-48C4-9E2C-542148133F98}" type="slidenum">
              <a:rPr b="0" lang="fr-FR" sz="1200" strike="noStrike" u="none">
                <a:solidFill>
                  <a:srgbClr val="000000"/>
                </a:solidFill>
                <a:effectLst/>
                <a:uFillTx/>
                <a:latin typeface="+mn-lt"/>
                <a:ea typeface="+mn-ea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7960" cy="3414960"/>
          </a:xfrm>
          <a:prstGeom prst="rect">
            <a:avLst/>
          </a:prstGeom>
          <a:ln w="0">
            <a:noFill/>
          </a:ln>
        </p:spPr>
      </p:sp>
      <p:sp>
        <p:nvSpPr>
          <p:cNvPr id="25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2360" cy="4100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0" name="CustomShape 3"/>
          <p:cNvSpPr/>
          <p:nvPr/>
        </p:nvSpPr>
        <p:spPr>
          <a:xfrm>
            <a:off x="3884760" y="8685360"/>
            <a:ext cx="2957760" cy="44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B0343CC7-BBD3-4C74-9ED9-9844B97D0474}" type="slidenum">
              <a:rPr b="0" lang="fr-FR" sz="1200" strike="noStrike" u="none">
                <a:solidFill>
                  <a:srgbClr val="000000"/>
                </a:solidFill>
                <a:effectLst/>
                <a:uFillTx/>
                <a:latin typeface="+mn-lt"/>
                <a:ea typeface="+mn-ea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7960" cy="3414960"/>
          </a:xfrm>
          <a:prstGeom prst="rect">
            <a:avLst/>
          </a:prstGeom>
          <a:ln w="0">
            <a:noFill/>
          </a:ln>
        </p:spPr>
      </p:sp>
      <p:sp>
        <p:nvSpPr>
          <p:cNvPr id="26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2360" cy="4100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3" name="CustomShape 8"/>
          <p:cNvSpPr/>
          <p:nvPr/>
        </p:nvSpPr>
        <p:spPr>
          <a:xfrm>
            <a:off x="3884760" y="8685360"/>
            <a:ext cx="2957760" cy="44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AB66D975-50CE-4EB8-8324-76EEAAA3ED71}" type="slidenum">
              <a:rPr b="0" lang="fr-FR" sz="1200" strike="noStrike" u="none">
                <a:solidFill>
                  <a:srgbClr val="000000"/>
                </a:solidFill>
                <a:effectLst/>
                <a:uFillTx/>
                <a:latin typeface="+mn-lt"/>
                <a:ea typeface="+mn-ea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7960" cy="3414960"/>
          </a:xfrm>
          <a:prstGeom prst="rect">
            <a:avLst/>
          </a:prstGeom>
          <a:ln w="0">
            <a:noFill/>
          </a:ln>
        </p:spPr>
      </p:sp>
      <p:sp>
        <p:nvSpPr>
          <p:cNvPr id="26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2360" cy="4100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6" name="CustomShape 12"/>
          <p:cNvSpPr/>
          <p:nvPr/>
        </p:nvSpPr>
        <p:spPr>
          <a:xfrm>
            <a:off x="3884760" y="8685360"/>
            <a:ext cx="2957760" cy="44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7FBB56C9-5E99-4BC0-8A7D-D72495A4A23B}" type="slidenum">
              <a:rPr b="0" lang="fr-FR" sz="1200" strike="noStrike" u="none">
                <a:solidFill>
                  <a:srgbClr val="000000"/>
                </a:solidFill>
                <a:effectLst/>
                <a:uFillTx/>
                <a:latin typeface="+mn-lt"/>
                <a:ea typeface="+mn-ea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7960" cy="3414960"/>
          </a:xfrm>
          <a:prstGeom prst="rect">
            <a:avLst/>
          </a:prstGeom>
          <a:ln w="0">
            <a:noFill/>
          </a:ln>
        </p:spPr>
      </p:sp>
      <p:sp>
        <p:nvSpPr>
          <p:cNvPr id="26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2360" cy="4100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9" name="CustomShape 45"/>
          <p:cNvSpPr/>
          <p:nvPr/>
        </p:nvSpPr>
        <p:spPr>
          <a:xfrm>
            <a:off x="3884760" y="8685360"/>
            <a:ext cx="2957760" cy="44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9AFA8A3F-8A52-4599-BA85-BBC4C971CAF7}" type="slidenum">
              <a:rPr b="0" lang="fr-FR" sz="1200" strike="noStrike" u="none">
                <a:solidFill>
                  <a:srgbClr val="000000"/>
                </a:solidFill>
                <a:effectLst/>
                <a:uFillTx/>
                <a:latin typeface="+mn-lt"/>
                <a:ea typeface="+mn-ea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7960" cy="3414960"/>
          </a:xfrm>
          <a:prstGeom prst="rect">
            <a:avLst/>
          </a:prstGeom>
          <a:ln w="0">
            <a:noFill/>
          </a:ln>
        </p:spPr>
      </p:sp>
      <p:sp>
        <p:nvSpPr>
          <p:cNvPr id="27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2360" cy="4100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2" name="CustomShape 48"/>
          <p:cNvSpPr/>
          <p:nvPr/>
        </p:nvSpPr>
        <p:spPr>
          <a:xfrm>
            <a:off x="3884760" y="8685360"/>
            <a:ext cx="2957760" cy="44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061FFD44-7C99-4DBD-8FD3-62D61168AE16}" type="slidenum">
              <a:rPr b="0" lang="fr-FR" sz="1200" strike="noStrike" u="none">
                <a:solidFill>
                  <a:srgbClr val="000000"/>
                </a:solidFill>
                <a:effectLst/>
                <a:uFillTx/>
                <a:latin typeface="+mn-lt"/>
                <a:ea typeface="+mn-ea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7960" cy="3414960"/>
          </a:xfrm>
          <a:prstGeom prst="rect">
            <a:avLst/>
          </a:prstGeom>
          <a:ln w="0">
            <a:noFill/>
          </a:ln>
        </p:spPr>
      </p:sp>
      <p:sp>
        <p:nvSpPr>
          <p:cNvPr id="27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2360" cy="4100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5" name="CustomShape 30"/>
          <p:cNvSpPr/>
          <p:nvPr/>
        </p:nvSpPr>
        <p:spPr>
          <a:xfrm>
            <a:off x="3884760" y="8685360"/>
            <a:ext cx="2957760" cy="44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BA15F4FD-FBD9-492D-9F79-15436D4ECB1F}" type="slidenum">
              <a:rPr b="0" lang="fr-FR" sz="1200" strike="noStrike" u="none">
                <a:solidFill>
                  <a:srgbClr val="000000"/>
                </a:solidFill>
                <a:effectLst/>
                <a:uFillTx/>
                <a:latin typeface="+mn-lt"/>
                <a:ea typeface="+mn-ea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7960" cy="3414960"/>
          </a:xfrm>
          <a:prstGeom prst="rect">
            <a:avLst/>
          </a:prstGeom>
          <a:ln w="0">
            <a:noFill/>
          </a:ln>
        </p:spPr>
      </p:sp>
      <p:sp>
        <p:nvSpPr>
          <p:cNvPr id="27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2360" cy="4100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8" name="CustomShape 55"/>
          <p:cNvSpPr/>
          <p:nvPr/>
        </p:nvSpPr>
        <p:spPr>
          <a:xfrm>
            <a:off x="3884760" y="8685360"/>
            <a:ext cx="2957760" cy="44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FE86405C-B1E0-4228-985F-36DD8D99B7EC}" type="slidenum">
              <a:rPr b="0" lang="fr-FR" sz="1200" strike="noStrike" u="none">
                <a:solidFill>
                  <a:srgbClr val="000000"/>
                </a:solidFill>
                <a:effectLst/>
                <a:uFillTx/>
                <a:latin typeface="+mn-lt"/>
                <a:ea typeface="+mn-ea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7960" cy="3414960"/>
          </a:xfrm>
          <a:prstGeom prst="rect">
            <a:avLst/>
          </a:prstGeom>
          <a:ln w="0">
            <a:noFill/>
          </a:ln>
        </p:spPr>
      </p:sp>
      <p:sp>
        <p:nvSpPr>
          <p:cNvPr id="28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2360" cy="4100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1" name="CustomShape 61"/>
          <p:cNvSpPr/>
          <p:nvPr/>
        </p:nvSpPr>
        <p:spPr>
          <a:xfrm>
            <a:off x="3884760" y="8685360"/>
            <a:ext cx="2957760" cy="44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831583F1-5833-4721-AAF4-BBA826B98DC7}" type="slidenum">
              <a:rPr b="0" lang="fr-FR" sz="1200" strike="noStrike" u="none">
                <a:solidFill>
                  <a:srgbClr val="000000"/>
                </a:solidFill>
                <a:effectLst/>
                <a:uFillTx/>
                <a:latin typeface="+mn-lt"/>
                <a:ea typeface="+mn-ea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780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436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436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780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780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780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81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81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81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81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81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81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1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160" cy="3976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780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780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780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436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436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436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436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43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81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81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81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81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81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8160" cy="18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1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160" cy="3976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780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436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436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8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slideLayout" Target="../slideLayouts/slideLayout5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8.png"/><Relationship Id="rId3" Type="http://schemas.openxmlformats.org/officeDocument/2006/relationships/image" Target="../media/image16.png"/><Relationship Id="rId4" Type="http://schemas.openxmlformats.org/officeDocument/2006/relationships/slideLayout" Target="../slideLayouts/slideLayout17.xml"/><Relationship Id="rId5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17.png"/><Relationship Id="rId3" Type="http://schemas.microsoft.com/office/2007/relationships/hdphoto" Target="../media/hdphoto1.wdp"/><Relationship Id="rId4" Type="http://schemas.openxmlformats.org/officeDocument/2006/relationships/image" Target="../media/image18.png"/><Relationship Id="rId5" Type="http://schemas.microsoft.com/office/2007/relationships/hdphoto" Target="../media/hdphoto2.wdp"/><Relationship Id="rId6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slideLayout" Target="../slideLayouts/slideLayout17.xml"/><Relationship Id="rId5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7.xml"/><Relationship Id="rId3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slideLayout" Target="../slideLayouts/slideLayout17.xml"/><Relationship Id="rId6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1.png"/><Relationship Id="rId5" Type="http://schemas.openxmlformats.org/officeDocument/2006/relationships/slideLayout" Target="../slideLayouts/slideLayout17.xml"/><Relationship Id="rId6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2.png"/><Relationship Id="rId5" Type="http://schemas.openxmlformats.org/officeDocument/2006/relationships/slideLayout" Target="../slideLayouts/slideLayout17.xml"/><Relationship Id="rId6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3.png"/><Relationship Id="rId5" Type="http://schemas.openxmlformats.org/officeDocument/2006/relationships/slideLayout" Target="../slideLayouts/slideLayout17.xml"/><Relationship Id="rId6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4.png"/><Relationship Id="rId5" Type="http://schemas.openxmlformats.org/officeDocument/2006/relationships/slideLayout" Target="../slideLayouts/slideLayout17.xml"/><Relationship Id="rId6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5.png"/><Relationship Id="rId5" Type="http://schemas.openxmlformats.org/officeDocument/2006/relationships/slideLayout" Target="../slideLayouts/slideLayout17.xml"/><Relationship Id="rId6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Image 6_0" descr=""/>
          <p:cNvPicPr/>
          <p:nvPr/>
        </p:nvPicPr>
        <p:blipFill>
          <a:blip r:embed="rId1"/>
          <a:stretch/>
        </p:blipFill>
        <p:spPr>
          <a:xfrm>
            <a:off x="0" y="0"/>
            <a:ext cx="9129960" cy="684396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pic>
        <p:nvPicPr>
          <p:cNvPr id="79" name="Picture 2_0" descr="C:\Users\Mathilde\Downloads\cadre_blanc.png"/>
          <p:cNvPicPr/>
          <p:nvPr/>
        </p:nvPicPr>
        <p:blipFill>
          <a:blip r:embed="rId2"/>
          <a:stretch/>
        </p:blipFill>
        <p:spPr>
          <a:xfrm>
            <a:off x="4223880" y="836640"/>
            <a:ext cx="4917240" cy="517068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pic>
        <p:nvPicPr>
          <p:cNvPr id="80" name="Picture 2_1" descr="C:\wamp\www\VIRALGAMES_2012-Corporate\Graphs\Sources\Images\ombre.png"/>
          <p:cNvPicPr/>
          <p:nvPr/>
        </p:nvPicPr>
        <p:blipFill>
          <a:blip r:embed="rId3"/>
          <a:stretch/>
        </p:blipFill>
        <p:spPr>
          <a:xfrm>
            <a:off x="5461200" y="5454000"/>
            <a:ext cx="2438280" cy="26532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pic>
        <p:nvPicPr>
          <p:cNvPr id="81" name="Picture 3_0" descr="C:\Users\Mathilde\Downloads\logo_baseline.png"/>
          <p:cNvPicPr/>
          <p:nvPr/>
        </p:nvPicPr>
        <p:blipFill>
          <a:blip r:embed="rId4"/>
          <a:stretch/>
        </p:blipFill>
        <p:spPr>
          <a:xfrm>
            <a:off x="4572000" y="1092240"/>
            <a:ext cx="4314960" cy="73836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sp>
        <p:nvSpPr>
          <p:cNvPr id="82" name="CustomShape 1"/>
          <p:cNvSpPr/>
          <p:nvPr/>
        </p:nvSpPr>
        <p:spPr>
          <a:xfrm>
            <a:off x="155520" y="-144360"/>
            <a:ext cx="290880" cy="29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83" name="CustomShape 2"/>
          <p:cNvSpPr/>
          <p:nvPr/>
        </p:nvSpPr>
        <p:spPr>
          <a:xfrm>
            <a:off x="307800" y="7920"/>
            <a:ext cx="290880" cy="29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84" name="CustomShape 3"/>
          <p:cNvSpPr/>
          <p:nvPr/>
        </p:nvSpPr>
        <p:spPr>
          <a:xfrm>
            <a:off x="4412520" y="2255400"/>
            <a:ext cx="4683960" cy="253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norm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endParaRPr b="0" lang="fr-FR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0" lang="fr-FR" sz="4000" strike="noStrike" u="none">
                <a:solidFill>
                  <a:srgbClr val="666666"/>
                </a:solidFill>
                <a:effectLst/>
                <a:uFillTx/>
                <a:latin typeface="Tahoma"/>
                <a:ea typeface="DejaVu Sans"/>
              </a:rPr>
              <a:t>PROMOS GROHE </a:t>
            </a:r>
            <a:endParaRPr b="0" lang="fr-FR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408240"/>
              </a:tabLst>
            </a:pPr>
            <a:endParaRPr b="0" lang="fr-FR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0" lang="fr-FR" sz="4000" strike="noStrike" u="none">
                <a:solidFill>
                  <a:srgbClr val="666666"/>
                </a:solidFill>
                <a:effectLst/>
                <a:uFillTx/>
                <a:latin typeface="Tahoma"/>
                <a:ea typeface="DejaVu Sans"/>
              </a:rPr>
              <a:t>TF2 2026</a:t>
            </a:r>
            <a:endParaRPr b="0" lang="fr-FR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CustomShape 16"/>
          <p:cNvSpPr/>
          <p:nvPr/>
        </p:nvSpPr>
        <p:spPr>
          <a:xfrm>
            <a:off x="457200" y="274680"/>
            <a:ext cx="8259120" cy="1128960"/>
          </a:xfrm>
          <a:prstGeom prst="rect">
            <a:avLst/>
          </a:prstGeom>
          <a:solidFill>
            <a:srgbClr val="eeeeee">
              <a:alpha val="5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trike="noStrike" u="none">
                <a:solidFill>
                  <a:srgbClr val="e16c00"/>
                </a:solidFill>
                <a:effectLst/>
                <a:uFillTx/>
                <a:latin typeface="Tahoma"/>
                <a:ea typeface="Tahoma"/>
              </a:rPr>
              <a:t>Page jeu (iframe agence avec jeu VG)</a:t>
            </a:r>
            <a:endParaRPr b="0" lang="fr-F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4" name="Line 4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235" name="Picture 2_ 3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3600" cy="684396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sp>
        <p:nvSpPr>
          <p:cNvPr id="236" name="CustomShape 17"/>
          <p:cNvSpPr/>
          <p:nvPr/>
        </p:nvSpPr>
        <p:spPr>
          <a:xfrm>
            <a:off x="6553080" y="6356520"/>
            <a:ext cx="2119680" cy="35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1659311A-00FF-448E-A243-4F8A60979BA4}" type="slidenum">
              <a:rPr b="0" lang="fr-FR" sz="1200" strike="noStrike" u="non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7" name="CustomShape 19"/>
          <p:cNvSpPr/>
          <p:nvPr/>
        </p:nvSpPr>
        <p:spPr>
          <a:xfrm>
            <a:off x="2880000" y="1080000"/>
            <a:ext cx="3237840" cy="557784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8" name="CustomShape 20"/>
          <p:cNvSpPr/>
          <p:nvPr/>
        </p:nvSpPr>
        <p:spPr>
          <a:xfrm>
            <a:off x="4140000" y="4860000"/>
            <a:ext cx="1869840" cy="920880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Fais tourner</a:t>
            </a: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la roue</a:t>
            </a: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9" name=""/>
          <p:cNvSpPr/>
          <p:nvPr/>
        </p:nvSpPr>
        <p:spPr>
          <a:xfrm rot="9255600">
            <a:off x="4631040" y="4041720"/>
            <a:ext cx="537840" cy="717840"/>
          </a:xfrm>
          <a:prstGeom prst="downArrow">
            <a:avLst>
              <a:gd name="adj1" fmla="val 50000"/>
              <a:gd name="adj2" fmla="val 33333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240" name="" descr=""/>
          <p:cNvPicPr/>
          <p:nvPr/>
        </p:nvPicPr>
        <p:blipFill>
          <a:blip r:embed="rId2"/>
          <a:stretch/>
        </p:blipFill>
        <p:spPr>
          <a:xfrm>
            <a:off x="2988000" y="1260000"/>
            <a:ext cx="3047760" cy="533484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sp>
        <p:nvSpPr>
          <p:cNvPr id="241" name=""/>
          <p:cNvSpPr/>
          <p:nvPr/>
        </p:nvSpPr>
        <p:spPr>
          <a:xfrm>
            <a:off x="3096000" y="1368720"/>
            <a:ext cx="2770920" cy="214200"/>
          </a:xfrm>
          <a:prstGeom prst="roundRect">
            <a:avLst>
              <a:gd name="adj" fmla="val 16667"/>
            </a:avLst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42" name=""/>
          <p:cNvSpPr/>
          <p:nvPr/>
        </p:nvSpPr>
        <p:spPr>
          <a:xfrm>
            <a:off x="3096360" y="1369080"/>
            <a:ext cx="2482560" cy="21420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43" name=""/>
          <p:cNvSpPr/>
          <p:nvPr/>
        </p:nvSpPr>
        <p:spPr>
          <a:xfrm>
            <a:off x="3276000" y="1188000"/>
            <a:ext cx="538920" cy="538920"/>
          </a:xfrm>
          <a:prstGeom prst="ellipse">
            <a:avLst/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44" name=""/>
          <p:cNvSpPr/>
          <p:nvPr/>
        </p:nvSpPr>
        <p:spPr>
          <a:xfrm>
            <a:off x="4356000" y="1188000"/>
            <a:ext cx="538920" cy="538920"/>
          </a:xfrm>
          <a:prstGeom prst="ellipse">
            <a:avLst/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45" name=""/>
          <p:cNvSpPr/>
          <p:nvPr/>
        </p:nvSpPr>
        <p:spPr>
          <a:xfrm>
            <a:off x="5364360" y="1188360"/>
            <a:ext cx="538920" cy="538920"/>
          </a:xfrm>
          <a:prstGeom prst="ellipse">
            <a:avLst/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46" name=""/>
          <p:cNvSpPr/>
          <p:nvPr/>
        </p:nvSpPr>
        <p:spPr>
          <a:xfrm>
            <a:off x="5089320" y="1152000"/>
            <a:ext cx="1107000" cy="48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1" lang="fr-FR" sz="11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Remboursé à </a:t>
            </a:r>
            <a:endParaRPr b="0" lang="fr-FR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100%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7" name=""/>
          <p:cNvSpPr/>
          <p:nvPr/>
        </p:nvSpPr>
        <p:spPr>
          <a:xfrm>
            <a:off x="4383360" y="1296360"/>
            <a:ext cx="561240" cy="31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50%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8" name=""/>
          <p:cNvSpPr/>
          <p:nvPr/>
        </p:nvSpPr>
        <p:spPr>
          <a:xfrm>
            <a:off x="3303360" y="1296360"/>
            <a:ext cx="561240" cy="31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10%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9" name="CustomShape 21"/>
          <p:cNvSpPr/>
          <p:nvPr/>
        </p:nvSpPr>
        <p:spPr>
          <a:xfrm>
            <a:off x="3060000" y="1908000"/>
            <a:ext cx="2878920" cy="2950920"/>
          </a:xfrm>
          <a:prstGeom prst="rect">
            <a:avLst/>
          </a:prstGeom>
          <a:solidFill>
            <a:srgbClr val="283d5c"/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Merci d’avoir joué avec nous !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Profitez dès à présent d’avantages exclusifs en rejoignant </a:t>
            </a:r>
            <a:br>
              <a:rPr sz="1400"/>
            </a:br>
            <a:r>
              <a:rPr b="1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le programme GROHE+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0" name="CustomShape 23"/>
          <p:cNvSpPr/>
          <p:nvPr/>
        </p:nvSpPr>
        <p:spPr>
          <a:xfrm>
            <a:off x="3421080" y="3852000"/>
            <a:ext cx="2157840" cy="731520"/>
          </a:xfrm>
          <a:prstGeom prst="roundRect">
            <a:avLst>
              <a:gd name="adj" fmla="val 16667"/>
            </a:avLst>
          </a:prstGeom>
          <a:solidFill>
            <a:srgbClr val="f10d0c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1" lang="fr-FR" sz="1400" strike="noStrike" u="none" cap="all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J’UTILISE MES POINTS GROHE+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51" name="Image 7" descr=""/>
          <p:cNvPicPr/>
          <p:nvPr/>
        </p:nvPicPr>
        <p:blipFill>
          <a:blip r:embed="rId3"/>
          <a:srcRect l="7970" t="40667" r="6142" b="50003"/>
          <a:stretch/>
        </p:blipFill>
        <p:spPr>
          <a:xfrm>
            <a:off x="6513120" y="5040000"/>
            <a:ext cx="2486520" cy="566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2" name=""/>
          <p:cNvSpPr/>
          <p:nvPr/>
        </p:nvSpPr>
        <p:spPr>
          <a:xfrm rot="2128800">
            <a:off x="5327640" y="4469040"/>
            <a:ext cx="898920" cy="538920"/>
          </a:xfrm>
          <a:prstGeom prst="leftArrow">
            <a:avLst>
              <a:gd name="adj1" fmla="val 50000"/>
              <a:gd name="adj2" fmla="val 41667"/>
            </a:avLst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Image 6" descr=""/>
          <p:cNvPicPr/>
          <p:nvPr/>
        </p:nvPicPr>
        <p:blipFill>
          <a:blip r:embed="rId1"/>
          <a:stretch/>
        </p:blipFill>
        <p:spPr>
          <a:xfrm>
            <a:off x="0" y="0"/>
            <a:ext cx="9129960" cy="684396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pic>
        <p:nvPicPr>
          <p:cNvPr id="254" name="Picture 2" descr="C:\Users\Mathilde\Downloads\cadre_blanc.pn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/>
        </p:blipFill>
        <p:spPr>
          <a:xfrm>
            <a:off x="2339640" y="836640"/>
            <a:ext cx="6801480" cy="517068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graphicFrame>
        <p:nvGraphicFramePr>
          <p:cNvPr id="255" name="Table 1"/>
          <p:cNvGraphicFramePr/>
          <p:nvPr/>
        </p:nvGraphicFramePr>
        <p:xfrm>
          <a:off x="2897280" y="2493360"/>
          <a:ext cx="3096000" cy="3096000"/>
        </p:xfrm>
        <a:graphic>
          <a:graphicData uri="http://schemas.openxmlformats.org/drawingml/2006/table">
            <a:tbl>
              <a:tblPr/>
              <a:tblGrid>
                <a:gridCol w="3096360"/>
              </a:tblGrid>
              <a:tr h="154800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1" lang="fr-FR" sz="1600" strike="noStrike" u="none">
                          <a:solidFill>
                            <a:srgbClr val="68bb97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Serei LOR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trike="noStrike" u="non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Directeur Général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trike="noStrike" u="non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serei.lor@viralgames.fr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trike="noStrike" u="non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Tél : 09 72 11 01 33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trike="noStrike" u="non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Mob : 06 24 86 15 66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</a:tr>
              <a:tr h="154800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1" lang="fr-FR" sz="1600" strike="noStrike" u="none">
                          <a:solidFill>
                            <a:srgbClr val="68bb97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Agence Toulouse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trike="noStrike" u="non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Immeuble ACTYS 1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trike="noStrike" u="non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55 Rue L’Occitane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trike="noStrike" u="non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31670 LABEGE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56" name="Table 2"/>
          <p:cNvGraphicFramePr/>
          <p:nvPr/>
        </p:nvGraphicFramePr>
        <p:xfrm>
          <a:off x="5868000" y="2486880"/>
          <a:ext cx="3096000" cy="3096000"/>
        </p:xfrm>
        <a:graphic>
          <a:graphicData uri="http://schemas.openxmlformats.org/drawingml/2006/table">
            <a:tbl>
              <a:tblPr/>
              <a:tblGrid>
                <a:gridCol w="3096360"/>
              </a:tblGrid>
              <a:tr h="154800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1" lang="fr-FR" sz="1600" strike="noStrike" u="none">
                          <a:solidFill>
                            <a:srgbClr val="e16c00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Samuel DUPUY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trike="noStrike" u="non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Directeur projets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trike="noStrike" u="non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sdupuy@viralgames.fr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trike="noStrike" u="non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Tél : 09 51 22 96 88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trike="noStrike" u="non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Mob : 06 15 93 67 21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</a:tr>
              <a:tr h="154800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1" lang="fr-FR" sz="1600" strike="noStrike" u="none">
                          <a:solidFill>
                            <a:srgbClr val="e16c00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Agence Paris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trike="noStrike" u="non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11 Rue d’Orléans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trike="noStrike" u="non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92 210 SAINT CLOUD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257" name="Picture 3" descr="C:\Users\Mathilde\Downloads\logo_baseline.png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3132000" y="980640"/>
            <a:ext cx="5314680" cy="91224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Image 23" descr=""/>
          <p:cNvPicPr/>
          <p:nvPr/>
        </p:nvPicPr>
        <p:blipFill>
          <a:blip r:embed="rId1"/>
          <a:srcRect l="67904" t="79065" r="0" b="0"/>
          <a:stretch/>
        </p:blipFill>
        <p:spPr>
          <a:xfrm>
            <a:off x="4501440" y="5401440"/>
            <a:ext cx="3237480" cy="125784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sp>
        <p:nvSpPr>
          <p:cNvPr id="86" name="CustomShape 1"/>
          <p:cNvSpPr/>
          <p:nvPr/>
        </p:nvSpPr>
        <p:spPr>
          <a:xfrm>
            <a:off x="457200" y="274680"/>
            <a:ext cx="8259120" cy="1128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trike="noStrike" u="none">
                <a:solidFill>
                  <a:srgbClr val="e16c00"/>
                </a:solidFill>
                <a:effectLst/>
                <a:uFillTx/>
                <a:latin typeface="Tahoma"/>
                <a:ea typeface="Tahoma"/>
              </a:rPr>
              <a:t>QR Code → Landing page (site agence)</a:t>
            </a:r>
            <a:endParaRPr b="0" lang="fr-F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Line 2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88" name="Picture 2_5" descr="C:\wamp\www\VIRALGAMES_2012-Corporate\Graphs\Sources\Images\vague_bordure.png"/>
          <p:cNvPicPr/>
          <p:nvPr/>
        </p:nvPicPr>
        <p:blipFill>
          <a:blip r:embed="rId2"/>
          <a:stretch/>
        </p:blipFill>
        <p:spPr>
          <a:xfrm>
            <a:off x="8316360" y="0"/>
            <a:ext cx="813600" cy="684396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sp>
        <p:nvSpPr>
          <p:cNvPr id="89" name="CustomShape 3"/>
          <p:cNvSpPr/>
          <p:nvPr/>
        </p:nvSpPr>
        <p:spPr>
          <a:xfrm>
            <a:off x="6553080" y="6356520"/>
            <a:ext cx="2119680" cy="35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54A31E45-426C-4CD0-BA63-5226615AEDE7}" type="slidenum">
              <a:rPr b="0" lang="fr-FR" sz="1200" strike="noStrike" u="non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4680720" y="3769200"/>
            <a:ext cx="2878560" cy="943560"/>
          </a:xfrm>
          <a:prstGeom prst="rect">
            <a:avLst/>
          </a:prstGeom>
          <a:solidFill>
            <a:srgbClr val="cccccc"/>
          </a:solidFill>
          <a:ln w="10080">
            <a:solidFill>
              <a:srgbClr val="3465a4">
                <a:alpha val="0"/>
              </a:srgbClr>
            </a:solidFill>
            <a:prstDash val="sys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88920" algn="ctr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Achetez un produit de la sélection, flashez et tentez de remporter jusqu’à 100 % de remboursement en points GROHE+ !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CustomShape 5"/>
          <p:cNvSpPr/>
          <p:nvPr/>
        </p:nvSpPr>
        <p:spPr>
          <a:xfrm>
            <a:off x="6120000" y="4824000"/>
            <a:ext cx="1439280" cy="430560"/>
          </a:xfrm>
          <a:prstGeom prst="roundRect">
            <a:avLst>
              <a:gd name="adj" fmla="val 16667"/>
            </a:avLst>
          </a:prstGeom>
          <a:solidFill>
            <a:srgbClr val="3465a4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1" lang="fr-FR" sz="1400" strike="noStrike" u="none" cap="all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Je joue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2" name="CustomShape 6"/>
          <p:cNvSpPr/>
          <p:nvPr/>
        </p:nvSpPr>
        <p:spPr>
          <a:xfrm>
            <a:off x="4464000" y="1080000"/>
            <a:ext cx="3237840" cy="557784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CustomShape 7"/>
          <p:cNvSpPr/>
          <p:nvPr/>
        </p:nvSpPr>
        <p:spPr>
          <a:xfrm>
            <a:off x="4469400" y="5378760"/>
            <a:ext cx="3232440" cy="88452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rmAutofit fontScale="92500" lnSpcReduction="9999"/>
          </a:bodyPr>
          <a:p>
            <a:pPr>
              <a:lnSpc>
                <a:spcPct val="115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FR" sz="1600" strike="noStrike" u="none" cap="all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Du 30 mars au 29 mai 2026</a:t>
            </a:r>
            <a:endParaRPr b="0" lang="fr-F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15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FR" sz="1800" strike="noStrike" u="none" cap="all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JOUEZ AVEC LA PRécision</a:t>
            </a:r>
            <a:r>
              <a:rPr b="1" lang="fr-FR" sz="1800" strike="noStrike" u="none" cap="all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 grohe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" name=""/>
          <p:cNvSpPr/>
          <p:nvPr/>
        </p:nvSpPr>
        <p:spPr>
          <a:xfrm>
            <a:off x="4500000" y="1620000"/>
            <a:ext cx="3201840" cy="197928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15000"/>
              </a:lnSpc>
              <a:tabLst>
                <a:tab algn="l" pos="408240"/>
              </a:tabLst>
            </a:pPr>
            <a:r>
              <a:rPr b="0" lang="fr-FR" sz="1800" strike="noStrike" u="none" cap="all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KV à venir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5" name="" descr=""/>
          <p:cNvPicPr/>
          <p:nvPr/>
        </p:nvPicPr>
        <p:blipFill>
          <a:blip r:embed="rId3"/>
          <a:srcRect l="0" t="0" r="16477" b="0"/>
          <a:stretch/>
        </p:blipFill>
        <p:spPr>
          <a:xfrm>
            <a:off x="4464000" y="1116000"/>
            <a:ext cx="3201840" cy="48132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CustomShape 36"/>
          <p:cNvSpPr/>
          <p:nvPr/>
        </p:nvSpPr>
        <p:spPr>
          <a:xfrm>
            <a:off x="457200" y="274680"/>
            <a:ext cx="8259120" cy="1128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trike="noStrike" u="none">
                <a:solidFill>
                  <a:srgbClr val="e16c00"/>
                </a:solidFill>
                <a:effectLst/>
                <a:uFillTx/>
                <a:latin typeface="Tahoma"/>
                <a:ea typeface="Tahoma"/>
              </a:rPr>
              <a:t>Page inscription (site agence)</a:t>
            </a:r>
            <a:endParaRPr b="0" lang="fr-F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Line 7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98" name="Picture 2_ 6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3600" cy="684396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sp>
        <p:nvSpPr>
          <p:cNvPr id="99" name="CustomShape 37"/>
          <p:cNvSpPr/>
          <p:nvPr/>
        </p:nvSpPr>
        <p:spPr>
          <a:xfrm>
            <a:off x="6553080" y="6356520"/>
            <a:ext cx="2119680" cy="35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B22F117E-8705-4734-ABC8-A939B8183CA3}" type="slidenum">
              <a:rPr b="0" lang="fr-FR" sz="1200" strike="noStrike" u="non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" name="CustomShape 39"/>
          <p:cNvSpPr/>
          <p:nvPr/>
        </p:nvSpPr>
        <p:spPr>
          <a:xfrm>
            <a:off x="4861080" y="1368360"/>
            <a:ext cx="2157840" cy="610560"/>
          </a:xfrm>
          <a:prstGeom prst="roundRect">
            <a:avLst>
              <a:gd name="adj" fmla="val 16667"/>
            </a:avLst>
          </a:prstGeom>
          <a:solidFill>
            <a:srgbClr val="3465a4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1" lang="fr-FR" sz="1400" strike="noStrike" u="none" cap="all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DÉJÀ INSCRIT ?</a:t>
            </a:r>
            <a:br>
              <a:rPr sz="1400"/>
            </a:br>
            <a:r>
              <a:rPr b="1" lang="fr-FR" sz="1400" strike="noStrike" u="none" cap="all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JE ME CONNECTE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1" name="CustomShape 40"/>
          <p:cNvSpPr/>
          <p:nvPr/>
        </p:nvSpPr>
        <p:spPr>
          <a:xfrm>
            <a:off x="4464000" y="1080000"/>
            <a:ext cx="3237840" cy="557784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" name=""/>
          <p:cNvSpPr/>
          <p:nvPr/>
        </p:nvSpPr>
        <p:spPr>
          <a:xfrm>
            <a:off x="4788000" y="3096360"/>
            <a:ext cx="2766240" cy="24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0" lang="fr-FR" sz="11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Un problème ? </a:t>
            </a:r>
            <a:r>
              <a:rPr b="0" lang="fr-FR" sz="1100" strike="noStrike" u="sng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nous contacter</a:t>
            </a:r>
            <a:endParaRPr b="0" lang="fr-FR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"/>
          <p:cNvSpPr/>
          <p:nvPr/>
        </p:nvSpPr>
        <p:spPr>
          <a:xfrm>
            <a:off x="4680000" y="4140000"/>
            <a:ext cx="2878560" cy="2338560"/>
          </a:xfrm>
          <a:prstGeom prst="rect">
            <a:avLst/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Zone clavier smartphone</a:t>
            </a: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4" name="CustomShape 9"/>
          <p:cNvSpPr/>
          <p:nvPr/>
        </p:nvSpPr>
        <p:spPr>
          <a:xfrm>
            <a:off x="4861080" y="2147400"/>
            <a:ext cx="2157840" cy="731520"/>
          </a:xfrm>
          <a:prstGeom prst="roundRect">
            <a:avLst>
              <a:gd name="adj" fmla="val 16667"/>
            </a:avLst>
          </a:prstGeom>
          <a:solidFill>
            <a:srgbClr val="f10d0c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1" lang="fr-FR" sz="1400" strike="noStrike" u="none" cap="all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NOUVELLE INSCRIPTION A L’OPERATION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CustomShape 14"/>
          <p:cNvSpPr/>
          <p:nvPr/>
        </p:nvSpPr>
        <p:spPr>
          <a:xfrm>
            <a:off x="457200" y="274680"/>
            <a:ext cx="8259120" cy="1128960"/>
          </a:xfrm>
          <a:prstGeom prst="rect">
            <a:avLst/>
          </a:prstGeom>
          <a:solidFill>
            <a:srgbClr val="eeeeee">
              <a:alpha val="5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trike="noStrike" u="none">
                <a:solidFill>
                  <a:srgbClr val="e16c00"/>
                </a:solidFill>
                <a:effectLst/>
                <a:uFillTx/>
                <a:latin typeface="Tahoma"/>
                <a:ea typeface="Tahoma"/>
              </a:rPr>
              <a:t>Page jeu (iframe agence avec jeu VG)</a:t>
            </a:r>
            <a:endParaRPr b="0" lang="fr-F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" name="Line 3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07" name="Picture 2_ 2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3600" cy="684396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sp>
        <p:nvSpPr>
          <p:cNvPr id="108" name="CustomShape 15"/>
          <p:cNvSpPr/>
          <p:nvPr/>
        </p:nvSpPr>
        <p:spPr>
          <a:xfrm>
            <a:off x="6553080" y="6356520"/>
            <a:ext cx="2119680" cy="35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8CB429D2-EFF0-4BFF-8349-79AB381BA804}" type="slidenum">
              <a:rPr b="0" lang="fr-FR" sz="1200" strike="noStrike" u="non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CustomShape 18"/>
          <p:cNvSpPr/>
          <p:nvPr/>
        </p:nvSpPr>
        <p:spPr>
          <a:xfrm>
            <a:off x="2880000" y="1080000"/>
            <a:ext cx="3237840" cy="557784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" name="CustomShape 28"/>
          <p:cNvSpPr/>
          <p:nvPr/>
        </p:nvSpPr>
        <p:spPr>
          <a:xfrm>
            <a:off x="4140000" y="4860000"/>
            <a:ext cx="1869840" cy="920880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Fais tourner</a:t>
            </a: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la roue</a:t>
            </a: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1" name=""/>
          <p:cNvSpPr/>
          <p:nvPr/>
        </p:nvSpPr>
        <p:spPr>
          <a:xfrm rot="9255600">
            <a:off x="4631040" y="4041720"/>
            <a:ext cx="537840" cy="717840"/>
          </a:xfrm>
          <a:prstGeom prst="downArrow">
            <a:avLst>
              <a:gd name="adj1" fmla="val 50000"/>
              <a:gd name="adj2" fmla="val 33333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12" name="" descr=""/>
          <p:cNvPicPr/>
          <p:nvPr/>
        </p:nvPicPr>
        <p:blipFill>
          <a:blip r:embed="rId2"/>
          <a:stretch/>
        </p:blipFill>
        <p:spPr>
          <a:xfrm>
            <a:off x="2988000" y="1260000"/>
            <a:ext cx="3047760" cy="533484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pic>
        <p:nvPicPr>
          <p:cNvPr id="113" name="" descr=""/>
          <p:cNvPicPr/>
          <p:nvPr/>
        </p:nvPicPr>
        <p:blipFill>
          <a:blip r:embed="rId3"/>
          <a:srcRect l="31494" t="0" r="0" b="0"/>
          <a:stretch/>
        </p:blipFill>
        <p:spPr>
          <a:xfrm>
            <a:off x="4350240" y="3348000"/>
            <a:ext cx="1688760" cy="179892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sp>
        <p:nvSpPr>
          <p:cNvPr id="114" name="CustomShape 10"/>
          <p:cNvSpPr/>
          <p:nvPr/>
        </p:nvSpPr>
        <p:spPr>
          <a:xfrm>
            <a:off x="3197160" y="1929960"/>
            <a:ext cx="2676600" cy="1554480"/>
          </a:xfrm>
          <a:prstGeom prst="rect">
            <a:avLst/>
          </a:prstGeom>
          <a:solidFill>
            <a:srgbClr val="283d5c"/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rmAutofit fontScale="62500" lnSpcReduction="19999"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32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Chassez les bulles avec votre jet de douche !</a:t>
            </a:r>
            <a:endParaRPr b="0" lang="fr-FR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br>
              <a:rPr sz="3200"/>
            </a:br>
            <a:r>
              <a:rPr b="1" lang="fr-FR" sz="32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Mais attention il faut évitez les savons !!!</a:t>
            </a:r>
            <a:endParaRPr b="0" lang="fr-FR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5" name=""/>
          <p:cNvSpPr/>
          <p:nvPr/>
        </p:nvSpPr>
        <p:spPr>
          <a:xfrm>
            <a:off x="6660000" y="4140000"/>
            <a:ext cx="1977840" cy="1077840"/>
          </a:xfrm>
          <a:prstGeom prst="wedgeRoundRectCallout">
            <a:avLst>
              <a:gd name="adj1" fmla="val -91935"/>
              <a:gd name="adj2" fmla="val -39037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0" lang="fr-FR" sz="13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Le jeu démarre lorsque le joueur appuie sur l’écran (ou la souris) et déclenche le jet</a:t>
            </a:r>
            <a:endParaRPr b="0" lang="fr-FR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" name="CustomShape 11"/>
          <p:cNvSpPr/>
          <p:nvPr/>
        </p:nvSpPr>
        <p:spPr>
          <a:xfrm>
            <a:off x="3600000" y="4320000"/>
            <a:ext cx="1737000" cy="718920"/>
          </a:xfrm>
          <a:prstGeom prst="rect">
            <a:avLst/>
          </a:prstGeom>
          <a:solidFill>
            <a:srgbClr val="283d5c"/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rmAutofit fontScale="62500" lnSpcReduction="19999"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32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Appuyez pour démarrer</a:t>
            </a:r>
            <a:endParaRPr b="0" lang="fr-FR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17" name="" descr=""/>
          <p:cNvPicPr/>
          <p:nvPr/>
        </p:nvPicPr>
        <p:blipFill>
          <a:blip r:embed="rId4"/>
          <a:stretch/>
        </p:blipFill>
        <p:spPr>
          <a:xfrm>
            <a:off x="2952000" y="1169640"/>
            <a:ext cx="1126080" cy="450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8" name=""/>
          <p:cNvSpPr/>
          <p:nvPr/>
        </p:nvSpPr>
        <p:spPr>
          <a:xfrm>
            <a:off x="542160" y="3062160"/>
            <a:ext cx="1977840" cy="1077840"/>
          </a:xfrm>
          <a:prstGeom prst="wedgeRoundRectCallout">
            <a:avLst>
              <a:gd name="adj1" fmla="val 78134"/>
              <a:gd name="adj2" fmla="val -85058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0" lang="fr-FR" sz="13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Format full HD (1280x1080)</a:t>
            </a:r>
            <a:endParaRPr b="0" lang="fr-FR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CustomShape 13"/>
          <p:cNvSpPr/>
          <p:nvPr/>
        </p:nvSpPr>
        <p:spPr>
          <a:xfrm>
            <a:off x="457200" y="274680"/>
            <a:ext cx="8259120" cy="1128960"/>
          </a:xfrm>
          <a:prstGeom prst="rect">
            <a:avLst/>
          </a:prstGeom>
          <a:solidFill>
            <a:srgbClr val="eeeeee">
              <a:alpha val="5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trike="noStrike" u="none">
                <a:solidFill>
                  <a:srgbClr val="e16c00"/>
                </a:solidFill>
                <a:effectLst/>
                <a:uFillTx/>
                <a:latin typeface="Tahoma"/>
                <a:ea typeface="Tahoma"/>
              </a:rPr>
              <a:t>Page jeu (iframe agence avec jeu VG)</a:t>
            </a:r>
            <a:endParaRPr b="0" lang="fr-F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Line 8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21" name="Picture 2_ 7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3600" cy="684396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sp>
        <p:nvSpPr>
          <p:cNvPr id="122" name="CustomShape 38"/>
          <p:cNvSpPr/>
          <p:nvPr/>
        </p:nvSpPr>
        <p:spPr>
          <a:xfrm flipV="1">
            <a:off x="5400000" y="5039280"/>
            <a:ext cx="3272760" cy="1316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09E0EFC9-0C8A-47A9-984B-FDBC07B576B6}" type="slidenum">
              <a:rPr b="0" lang="fr-FR" sz="1200" strike="noStrike" u="non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CustomShape 41"/>
          <p:cNvSpPr/>
          <p:nvPr/>
        </p:nvSpPr>
        <p:spPr>
          <a:xfrm>
            <a:off x="2880000" y="1080000"/>
            <a:ext cx="3237840" cy="557784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CustomShape 42"/>
          <p:cNvSpPr/>
          <p:nvPr/>
        </p:nvSpPr>
        <p:spPr>
          <a:xfrm>
            <a:off x="4140000" y="4860000"/>
            <a:ext cx="1869840" cy="920880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Fais tourner</a:t>
            </a: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la roue</a:t>
            </a: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5" name=""/>
          <p:cNvSpPr/>
          <p:nvPr/>
        </p:nvSpPr>
        <p:spPr>
          <a:xfrm rot="9255600">
            <a:off x="4631040" y="4041720"/>
            <a:ext cx="537840" cy="717840"/>
          </a:xfrm>
          <a:prstGeom prst="downArrow">
            <a:avLst>
              <a:gd name="adj1" fmla="val 50000"/>
              <a:gd name="adj2" fmla="val 33333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26" name="" descr=""/>
          <p:cNvPicPr/>
          <p:nvPr/>
        </p:nvPicPr>
        <p:blipFill>
          <a:blip r:embed="rId2"/>
          <a:stretch/>
        </p:blipFill>
        <p:spPr>
          <a:xfrm>
            <a:off x="2988000" y="1260000"/>
            <a:ext cx="3047760" cy="533484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pic>
        <p:nvPicPr>
          <p:cNvPr id="127" name="" descr=""/>
          <p:cNvPicPr/>
          <p:nvPr/>
        </p:nvPicPr>
        <p:blipFill>
          <a:blip r:embed="rId3"/>
          <a:srcRect l="31494" t="0" r="0" b="0"/>
          <a:stretch/>
        </p:blipFill>
        <p:spPr>
          <a:xfrm>
            <a:off x="4350240" y="2088000"/>
            <a:ext cx="1688760" cy="179892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sp>
        <p:nvSpPr>
          <p:cNvPr id="128" name=""/>
          <p:cNvSpPr/>
          <p:nvPr/>
        </p:nvSpPr>
        <p:spPr>
          <a:xfrm rot="18903600">
            <a:off x="3838320" y="3000600"/>
            <a:ext cx="898920" cy="538920"/>
          </a:xfrm>
          <a:prstGeom prst="leftArrow">
            <a:avLst>
              <a:gd name="adj1" fmla="val 50000"/>
              <a:gd name="adj2" fmla="val 41667"/>
            </a:avLst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29" name=""/>
          <p:cNvSpPr/>
          <p:nvPr/>
        </p:nvSpPr>
        <p:spPr>
          <a:xfrm>
            <a:off x="3096000" y="1368720"/>
            <a:ext cx="2770920" cy="214200"/>
          </a:xfrm>
          <a:prstGeom prst="roundRect">
            <a:avLst>
              <a:gd name="adj" fmla="val 16667"/>
            </a:avLst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30" name=""/>
          <p:cNvSpPr/>
          <p:nvPr/>
        </p:nvSpPr>
        <p:spPr>
          <a:xfrm>
            <a:off x="3096360" y="1369080"/>
            <a:ext cx="142560" cy="214200"/>
          </a:xfrm>
          <a:custGeom>
            <a:avLst/>
            <a:gdLst>
              <a:gd name="textAreaLeft" fmla="*/ 6840 w 142560"/>
              <a:gd name="textAreaRight" fmla="*/ 136800 w 142560"/>
              <a:gd name="textAreaTop" fmla="*/ 6840 h 214200"/>
              <a:gd name="textAreaBottom" fmla="*/ 208440 h 214200"/>
            </a:gdLst>
            <a:ahLst/>
            <a:cxnLst/>
            <a:rect l="textAreaLeft" t="textAreaTop" r="textAreaRight" b="textAreaBottom"/>
            <a:pathLst>
              <a:path w="21600" h="32346">
                <a:moveTo>
                  <a:pt x="3600" y="0"/>
                </a:moveTo>
                <a:arcTo wR="3600" hR="3600" stAng="16200000" swAng="-5400000"/>
                <a:lnTo>
                  <a:pt x="0" y="28746"/>
                </a:lnTo>
                <a:arcTo wR="3600" hR="3600" stAng="10800000" swAng="-5400000"/>
                <a:lnTo>
                  <a:pt x="18000" y="32346"/>
                </a:lnTo>
                <a:arcTo wR="3600" hR="3600" stAng="5400000" swAng="-5400000"/>
                <a:lnTo>
                  <a:pt x="21600" y="3600"/>
                </a:lnTo>
                <a:arcTo wR="3600" hR="3600" stAng="0" swAng="-5400000"/>
                <a:close/>
              </a:path>
            </a:pathLst>
          </a:cu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31" name=""/>
          <p:cNvSpPr/>
          <p:nvPr/>
        </p:nvSpPr>
        <p:spPr>
          <a:xfrm>
            <a:off x="3276000" y="1188000"/>
            <a:ext cx="538920" cy="53892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32" name=""/>
          <p:cNvSpPr/>
          <p:nvPr/>
        </p:nvSpPr>
        <p:spPr>
          <a:xfrm>
            <a:off x="4608000" y="1188000"/>
            <a:ext cx="538920" cy="53892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33" name=""/>
          <p:cNvSpPr/>
          <p:nvPr/>
        </p:nvSpPr>
        <p:spPr>
          <a:xfrm>
            <a:off x="5364360" y="1188360"/>
            <a:ext cx="538920" cy="53892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34" name=""/>
          <p:cNvSpPr/>
          <p:nvPr/>
        </p:nvSpPr>
        <p:spPr>
          <a:xfrm>
            <a:off x="5089320" y="1152000"/>
            <a:ext cx="1107000" cy="48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1" lang="fr-FR" sz="11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Remboursé à </a:t>
            </a:r>
            <a:endParaRPr b="0" lang="fr-FR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100%*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4635360" y="1296360"/>
            <a:ext cx="635400" cy="31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50%*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3303360" y="1296360"/>
            <a:ext cx="635400" cy="31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10%*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6481080" y="1441080"/>
            <a:ext cx="2337840" cy="1617840"/>
          </a:xfrm>
          <a:prstGeom prst="wedgeRoundRectCallout">
            <a:avLst>
              <a:gd name="adj1" fmla="val -83579"/>
              <a:gd name="adj2" fmla="val -40329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0" lang="fr-FR" sz="13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Jauge de remboursement</a:t>
            </a:r>
            <a:endParaRPr b="0" lang="fr-FR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408240"/>
              </a:tabLst>
            </a:pPr>
            <a:endParaRPr b="0" lang="fr-FR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0" lang="fr-FR" sz="13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Le joueur comprend qu’il y a des paliers à atteindre pour se faire rembourser, il est incité à aller jusqu’au bout</a:t>
            </a:r>
            <a:endParaRPr b="0" lang="fr-FR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360000" y="3060000"/>
            <a:ext cx="1977840" cy="1258920"/>
          </a:xfrm>
          <a:prstGeom prst="wedgeRoundRectCallout">
            <a:avLst>
              <a:gd name="adj1" fmla="val 112404"/>
              <a:gd name="adj2" fmla="val -30687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0" lang="fr-FR" sz="13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Grâce au jet le joueur « éclate » les bulles</a:t>
            </a:r>
            <a:endParaRPr b="0" lang="fr-FR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408240"/>
              </a:tabLst>
            </a:pPr>
            <a:endParaRPr b="0" lang="fr-FR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1" lang="fr-FR" sz="13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couleur à revoir</a:t>
            </a:r>
            <a:endParaRPr b="0" lang="fr-FR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9" name=""/>
          <p:cNvSpPr/>
          <p:nvPr/>
        </p:nvSpPr>
        <p:spPr>
          <a:xfrm>
            <a:off x="2977920" y="6346440"/>
            <a:ext cx="243180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11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(*) précision sur les règles du jeu)</a:t>
            </a:r>
            <a:endParaRPr b="0" lang="fr-FR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0" name="Image 9" descr=""/>
          <p:cNvPicPr/>
          <p:nvPr/>
        </p:nvPicPr>
        <p:blipFill>
          <a:blip r:embed="rId4"/>
          <a:stretch/>
        </p:blipFill>
        <p:spPr>
          <a:xfrm>
            <a:off x="180000" y="1656360"/>
            <a:ext cx="2468880" cy="683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1" name=""/>
          <p:cNvSpPr/>
          <p:nvPr/>
        </p:nvSpPr>
        <p:spPr>
          <a:xfrm rot="8935200">
            <a:off x="2748240" y="1504800"/>
            <a:ext cx="494280" cy="374040"/>
          </a:xfrm>
          <a:prstGeom prst="leftArrow">
            <a:avLst>
              <a:gd name="adj1" fmla="val 50000"/>
              <a:gd name="adj2" fmla="val 41667"/>
            </a:avLst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42" name=""/>
          <p:cNvSpPr/>
          <p:nvPr/>
        </p:nvSpPr>
        <p:spPr>
          <a:xfrm>
            <a:off x="3924000" y="1188000"/>
            <a:ext cx="538920" cy="53892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43" name=""/>
          <p:cNvSpPr/>
          <p:nvPr/>
        </p:nvSpPr>
        <p:spPr>
          <a:xfrm>
            <a:off x="3951360" y="1296360"/>
            <a:ext cx="635400" cy="31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20%*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3780000" y="4680000"/>
            <a:ext cx="1440000" cy="144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/>
            <a:r>
              <a:rPr b="0" lang="fr-FR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Bulle noire ou « qui fait peur »</a:t>
            </a:r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" name=""/>
          <p:cNvSpPr/>
          <p:nvPr/>
        </p:nvSpPr>
        <p:spPr>
          <a:xfrm>
            <a:off x="541800" y="4500720"/>
            <a:ext cx="1977840" cy="898920"/>
          </a:xfrm>
          <a:prstGeom prst="wedgeRoundRectCallout">
            <a:avLst>
              <a:gd name="adj1" fmla="val 127037"/>
              <a:gd name="adj2" fmla="val 50760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0" lang="fr-FR" sz="13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S’il touche un savon c’est perdu mais il peut recommencer la partie indéfiniment</a:t>
            </a:r>
            <a:endParaRPr b="0" lang="fr-FR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CustomShape 43"/>
          <p:cNvSpPr/>
          <p:nvPr/>
        </p:nvSpPr>
        <p:spPr>
          <a:xfrm>
            <a:off x="457200" y="274680"/>
            <a:ext cx="8259120" cy="1128960"/>
          </a:xfrm>
          <a:prstGeom prst="rect">
            <a:avLst/>
          </a:prstGeom>
          <a:solidFill>
            <a:srgbClr val="eeeeee">
              <a:alpha val="5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trike="noStrike" u="none">
                <a:solidFill>
                  <a:srgbClr val="e16c00"/>
                </a:solidFill>
                <a:effectLst/>
                <a:uFillTx/>
                <a:latin typeface="Tahoma"/>
                <a:ea typeface="Tahoma"/>
              </a:rPr>
              <a:t>Page jeu (iframe agence avec jeu VG)</a:t>
            </a:r>
            <a:endParaRPr b="0" lang="fr-F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7" name="Line 9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48" name="Picture 2_ 8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3600" cy="684396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sp>
        <p:nvSpPr>
          <p:cNvPr id="149" name="CustomShape 44"/>
          <p:cNvSpPr/>
          <p:nvPr/>
        </p:nvSpPr>
        <p:spPr>
          <a:xfrm>
            <a:off x="6553080" y="6356520"/>
            <a:ext cx="2119680" cy="35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45488471-326B-42F7-BD65-BA82480F3A34}" type="slidenum">
              <a:rPr b="0" lang="fr-FR" sz="1200" strike="noStrike" u="non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0" name="CustomShape 46"/>
          <p:cNvSpPr/>
          <p:nvPr/>
        </p:nvSpPr>
        <p:spPr>
          <a:xfrm>
            <a:off x="2880000" y="1080000"/>
            <a:ext cx="3237840" cy="557784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1" name="CustomShape 47"/>
          <p:cNvSpPr/>
          <p:nvPr/>
        </p:nvSpPr>
        <p:spPr>
          <a:xfrm>
            <a:off x="4140000" y="4860000"/>
            <a:ext cx="1869840" cy="920880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Fais tourner</a:t>
            </a: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la roue</a:t>
            </a: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2" name=""/>
          <p:cNvSpPr/>
          <p:nvPr/>
        </p:nvSpPr>
        <p:spPr>
          <a:xfrm rot="9255600">
            <a:off x="4631040" y="4041720"/>
            <a:ext cx="537840" cy="717840"/>
          </a:xfrm>
          <a:prstGeom prst="downArrow">
            <a:avLst>
              <a:gd name="adj1" fmla="val 50000"/>
              <a:gd name="adj2" fmla="val 33333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53" name="" descr=""/>
          <p:cNvPicPr/>
          <p:nvPr/>
        </p:nvPicPr>
        <p:blipFill>
          <a:blip r:embed="rId2"/>
          <a:stretch/>
        </p:blipFill>
        <p:spPr>
          <a:xfrm>
            <a:off x="2988000" y="1260000"/>
            <a:ext cx="3047760" cy="533484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pic>
        <p:nvPicPr>
          <p:cNvPr id="154" name="" descr=""/>
          <p:cNvPicPr/>
          <p:nvPr/>
        </p:nvPicPr>
        <p:blipFill>
          <a:blip r:embed="rId3"/>
          <a:srcRect l="31494" t="0" r="0" b="0"/>
          <a:stretch/>
        </p:blipFill>
        <p:spPr>
          <a:xfrm>
            <a:off x="4350240" y="4212000"/>
            <a:ext cx="1688760" cy="179892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sp>
        <p:nvSpPr>
          <p:cNvPr id="155" name=""/>
          <p:cNvSpPr/>
          <p:nvPr/>
        </p:nvSpPr>
        <p:spPr>
          <a:xfrm>
            <a:off x="3096000" y="1368720"/>
            <a:ext cx="2770920" cy="214200"/>
          </a:xfrm>
          <a:prstGeom prst="roundRect">
            <a:avLst>
              <a:gd name="adj" fmla="val 16667"/>
            </a:avLst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56" name=""/>
          <p:cNvSpPr/>
          <p:nvPr/>
        </p:nvSpPr>
        <p:spPr>
          <a:xfrm>
            <a:off x="3096360" y="1369080"/>
            <a:ext cx="502560" cy="21420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57" name=""/>
          <p:cNvSpPr/>
          <p:nvPr/>
        </p:nvSpPr>
        <p:spPr>
          <a:xfrm>
            <a:off x="3276000" y="1188000"/>
            <a:ext cx="538920" cy="538920"/>
          </a:xfrm>
          <a:prstGeom prst="ellipse">
            <a:avLst/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58" name=""/>
          <p:cNvSpPr/>
          <p:nvPr/>
        </p:nvSpPr>
        <p:spPr>
          <a:xfrm>
            <a:off x="4608000" y="1188000"/>
            <a:ext cx="538920" cy="53892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59" name=""/>
          <p:cNvSpPr/>
          <p:nvPr/>
        </p:nvSpPr>
        <p:spPr>
          <a:xfrm>
            <a:off x="5364360" y="1188360"/>
            <a:ext cx="538920" cy="53892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60" name=""/>
          <p:cNvSpPr/>
          <p:nvPr/>
        </p:nvSpPr>
        <p:spPr>
          <a:xfrm>
            <a:off x="5089320" y="1152000"/>
            <a:ext cx="1107000" cy="48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1" lang="fr-FR" sz="11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Remboursé à </a:t>
            </a:r>
            <a:endParaRPr b="0" lang="fr-FR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100%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1" name=""/>
          <p:cNvSpPr/>
          <p:nvPr/>
        </p:nvSpPr>
        <p:spPr>
          <a:xfrm>
            <a:off x="4635360" y="1296360"/>
            <a:ext cx="561240" cy="31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50%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"/>
          <p:cNvSpPr/>
          <p:nvPr/>
        </p:nvSpPr>
        <p:spPr>
          <a:xfrm>
            <a:off x="3303360" y="1296360"/>
            <a:ext cx="561240" cy="31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10%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3" name="CustomShape 49"/>
          <p:cNvSpPr/>
          <p:nvPr/>
        </p:nvSpPr>
        <p:spPr>
          <a:xfrm>
            <a:off x="3060000" y="1908000"/>
            <a:ext cx="2878920" cy="2410920"/>
          </a:xfrm>
          <a:prstGeom prst="rect">
            <a:avLst/>
          </a:prstGeom>
          <a:solidFill>
            <a:srgbClr val="283d5c"/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rmAutofit fontScale="92500" lnSpcReduction="19999"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Bravo, vous avez atteint 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le remboursement à 10 % !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Avez-vous remarqué que le jet </a:t>
            </a:r>
            <a:br>
              <a:rPr sz="1400"/>
            </a:br>
            <a:r>
              <a:rPr b="0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de douche est bien constant ?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C’est grâce à la technologie</a:t>
            </a:r>
            <a:br>
              <a:rPr sz="1400"/>
            </a:br>
            <a:r>
              <a:rPr b="1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GROHE DreamSpray</a:t>
            </a:r>
            <a:r>
              <a:rPr b="0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!  Vos clients ont </a:t>
            </a:r>
            <a:r>
              <a:rPr b="1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débit constant</a:t>
            </a:r>
            <a:r>
              <a:rPr b="0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, réduisant ainsi les ajustements fréquents, les pertes d’eau et d’énergie...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4" name=""/>
          <p:cNvSpPr/>
          <p:nvPr/>
        </p:nvSpPr>
        <p:spPr>
          <a:xfrm>
            <a:off x="540000" y="2340000"/>
            <a:ext cx="2337840" cy="1617840"/>
          </a:xfrm>
          <a:prstGeom prst="wedgeRoundRectCallout">
            <a:avLst>
              <a:gd name="adj1" fmla="val 63496"/>
              <a:gd name="adj2" fmla="val -44508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0" lang="fr-FR" sz="13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Arrivé au 1</a:t>
            </a:r>
            <a:r>
              <a:rPr b="0" lang="fr-FR" sz="1300" strike="noStrike" u="none" baseline="3300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er</a:t>
            </a:r>
            <a:r>
              <a:rPr b="0" lang="fr-FR" sz="13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palier, le jeu se fige et un affiche un double message</a:t>
            </a:r>
            <a:endParaRPr b="0" lang="fr-FR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65" name="" descr=""/>
          <p:cNvPicPr/>
          <p:nvPr/>
        </p:nvPicPr>
        <p:blipFill>
          <a:blip r:embed="rId4"/>
          <a:stretch/>
        </p:blipFill>
        <p:spPr>
          <a:xfrm>
            <a:off x="4119840" y="2908080"/>
            <a:ext cx="532440" cy="519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6" name=""/>
          <p:cNvSpPr/>
          <p:nvPr/>
        </p:nvSpPr>
        <p:spPr>
          <a:xfrm>
            <a:off x="3924000" y="1188000"/>
            <a:ext cx="538920" cy="53892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67" name=""/>
          <p:cNvSpPr/>
          <p:nvPr/>
        </p:nvSpPr>
        <p:spPr>
          <a:xfrm>
            <a:off x="3951360" y="1296360"/>
            <a:ext cx="561240" cy="31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20%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CustomShape 24"/>
          <p:cNvSpPr/>
          <p:nvPr/>
        </p:nvSpPr>
        <p:spPr>
          <a:xfrm>
            <a:off x="457200" y="274680"/>
            <a:ext cx="8259120" cy="1128960"/>
          </a:xfrm>
          <a:prstGeom prst="rect">
            <a:avLst/>
          </a:prstGeom>
          <a:solidFill>
            <a:srgbClr val="eeeeee">
              <a:alpha val="5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trike="noStrike" u="none">
                <a:solidFill>
                  <a:srgbClr val="e16c00"/>
                </a:solidFill>
                <a:effectLst/>
                <a:uFillTx/>
                <a:latin typeface="Tahoma"/>
                <a:ea typeface="Tahoma"/>
              </a:rPr>
              <a:t>Page jeu (iframe agence avec jeu VG)</a:t>
            </a:r>
            <a:endParaRPr b="0" lang="fr-F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9" name="Line 5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70" name="Picture 2_ 4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3600" cy="684396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sp>
        <p:nvSpPr>
          <p:cNvPr id="171" name="CustomShape 25"/>
          <p:cNvSpPr/>
          <p:nvPr/>
        </p:nvSpPr>
        <p:spPr>
          <a:xfrm>
            <a:off x="6553080" y="6356520"/>
            <a:ext cx="2119680" cy="35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9F1A12AB-7D3F-4D32-934C-AB8E276D8C58}" type="slidenum">
              <a:rPr b="0" lang="fr-FR" sz="1200" strike="noStrike" u="non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CustomShape 26"/>
          <p:cNvSpPr/>
          <p:nvPr/>
        </p:nvSpPr>
        <p:spPr>
          <a:xfrm>
            <a:off x="2880000" y="1080000"/>
            <a:ext cx="3237840" cy="557784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CustomShape 27"/>
          <p:cNvSpPr/>
          <p:nvPr/>
        </p:nvSpPr>
        <p:spPr>
          <a:xfrm>
            <a:off x="4140000" y="4860000"/>
            <a:ext cx="1869840" cy="920880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Fais tourner</a:t>
            </a: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la roue</a:t>
            </a: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4" name=""/>
          <p:cNvSpPr/>
          <p:nvPr/>
        </p:nvSpPr>
        <p:spPr>
          <a:xfrm rot="9255600">
            <a:off x="4631040" y="4041720"/>
            <a:ext cx="537840" cy="717840"/>
          </a:xfrm>
          <a:prstGeom prst="downArrow">
            <a:avLst>
              <a:gd name="adj1" fmla="val 50000"/>
              <a:gd name="adj2" fmla="val 33333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75" name="" descr=""/>
          <p:cNvPicPr/>
          <p:nvPr/>
        </p:nvPicPr>
        <p:blipFill>
          <a:blip r:embed="rId2"/>
          <a:stretch/>
        </p:blipFill>
        <p:spPr>
          <a:xfrm>
            <a:off x="2988000" y="1260000"/>
            <a:ext cx="3047760" cy="533484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pic>
        <p:nvPicPr>
          <p:cNvPr id="176" name="" descr=""/>
          <p:cNvPicPr/>
          <p:nvPr/>
        </p:nvPicPr>
        <p:blipFill>
          <a:blip r:embed="rId3"/>
          <a:srcRect l="31494" t="0" r="0" b="0"/>
          <a:stretch/>
        </p:blipFill>
        <p:spPr>
          <a:xfrm>
            <a:off x="4350240" y="4212000"/>
            <a:ext cx="1688760" cy="179892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sp>
        <p:nvSpPr>
          <p:cNvPr id="177" name=""/>
          <p:cNvSpPr/>
          <p:nvPr/>
        </p:nvSpPr>
        <p:spPr>
          <a:xfrm>
            <a:off x="3096000" y="1368720"/>
            <a:ext cx="2770920" cy="214200"/>
          </a:xfrm>
          <a:prstGeom prst="roundRect">
            <a:avLst>
              <a:gd name="adj" fmla="val 16667"/>
            </a:avLst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78" name=""/>
          <p:cNvSpPr/>
          <p:nvPr/>
        </p:nvSpPr>
        <p:spPr>
          <a:xfrm>
            <a:off x="3096360" y="1369080"/>
            <a:ext cx="1043280" cy="21420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79" name=""/>
          <p:cNvSpPr/>
          <p:nvPr/>
        </p:nvSpPr>
        <p:spPr>
          <a:xfrm>
            <a:off x="3276000" y="1188000"/>
            <a:ext cx="538920" cy="538920"/>
          </a:xfrm>
          <a:prstGeom prst="ellipse">
            <a:avLst/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80" name=""/>
          <p:cNvSpPr/>
          <p:nvPr/>
        </p:nvSpPr>
        <p:spPr>
          <a:xfrm>
            <a:off x="4608000" y="1188000"/>
            <a:ext cx="538920" cy="53892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81" name=""/>
          <p:cNvSpPr/>
          <p:nvPr/>
        </p:nvSpPr>
        <p:spPr>
          <a:xfrm>
            <a:off x="5364360" y="1188360"/>
            <a:ext cx="538920" cy="53892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82" name=""/>
          <p:cNvSpPr/>
          <p:nvPr/>
        </p:nvSpPr>
        <p:spPr>
          <a:xfrm>
            <a:off x="5089320" y="1152000"/>
            <a:ext cx="1107000" cy="48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1" lang="fr-FR" sz="11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Remboursé à </a:t>
            </a:r>
            <a:endParaRPr b="0" lang="fr-FR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100%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3" name=""/>
          <p:cNvSpPr/>
          <p:nvPr/>
        </p:nvSpPr>
        <p:spPr>
          <a:xfrm>
            <a:off x="4635360" y="1296360"/>
            <a:ext cx="561240" cy="31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50%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4" name=""/>
          <p:cNvSpPr/>
          <p:nvPr/>
        </p:nvSpPr>
        <p:spPr>
          <a:xfrm>
            <a:off x="3303360" y="1296360"/>
            <a:ext cx="561240" cy="31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10%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5" name="CustomShape 29"/>
          <p:cNvSpPr/>
          <p:nvPr/>
        </p:nvSpPr>
        <p:spPr>
          <a:xfrm>
            <a:off x="3060000" y="1908000"/>
            <a:ext cx="2878920" cy="2410920"/>
          </a:xfrm>
          <a:prstGeom prst="rect">
            <a:avLst/>
          </a:prstGeom>
          <a:solidFill>
            <a:srgbClr val="283d5c"/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rmAutofit lnSpcReduction="9999"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Bravo, vous avez atteint 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le remboursement à 20 % !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Augmentons la température !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Avec la technologie</a:t>
            </a:r>
            <a:br>
              <a:rPr sz="1400"/>
            </a:br>
            <a:r>
              <a:rPr b="1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GROHE TurboStat </a:t>
            </a:r>
            <a:r>
              <a:rPr b="0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la température est constamment maintenue sans aucune fluctuations</a:t>
            </a:r>
            <a:r>
              <a:rPr b="1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6" name=""/>
          <p:cNvSpPr/>
          <p:nvPr/>
        </p:nvSpPr>
        <p:spPr>
          <a:xfrm>
            <a:off x="3924000" y="1188000"/>
            <a:ext cx="538920" cy="538920"/>
          </a:xfrm>
          <a:prstGeom prst="ellipse">
            <a:avLst/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87" name=""/>
          <p:cNvSpPr/>
          <p:nvPr/>
        </p:nvSpPr>
        <p:spPr>
          <a:xfrm>
            <a:off x="3951360" y="1296360"/>
            <a:ext cx="561240" cy="31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20%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88" name="" descr=""/>
          <p:cNvPicPr/>
          <p:nvPr/>
        </p:nvPicPr>
        <p:blipFill>
          <a:blip r:embed="rId4"/>
          <a:stretch/>
        </p:blipFill>
        <p:spPr>
          <a:xfrm>
            <a:off x="4197960" y="2906280"/>
            <a:ext cx="481680" cy="513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9" name=""/>
          <p:cNvSpPr/>
          <p:nvPr/>
        </p:nvSpPr>
        <p:spPr>
          <a:xfrm>
            <a:off x="361800" y="4860000"/>
            <a:ext cx="2337840" cy="1617840"/>
          </a:xfrm>
          <a:prstGeom prst="wedgeRoundRectCallout">
            <a:avLst>
              <a:gd name="adj1" fmla="val 136376"/>
              <a:gd name="adj2" fmla="val -53380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0" lang="fr-FR" sz="13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Le jet change légèrement de couleur et produit des volutes de vapeur pour signifier l’augmentation de température</a:t>
            </a:r>
            <a:endParaRPr b="0" lang="fr-FR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CustomShape 50"/>
          <p:cNvSpPr/>
          <p:nvPr/>
        </p:nvSpPr>
        <p:spPr>
          <a:xfrm>
            <a:off x="457200" y="274680"/>
            <a:ext cx="8259120" cy="1128960"/>
          </a:xfrm>
          <a:prstGeom prst="rect">
            <a:avLst/>
          </a:prstGeom>
          <a:solidFill>
            <a:srgbClr val="eeeeee">
              <a:alpha val="5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trike="noStrike" u="none">
                <a:solidFill>
                  <a:srgbClr val="e16c00"/>
                </a:solidFill>
                <a:effectLst/>
                <a:uFillTx/>
                <a:latin typeface="Tahoma"/>
                <a:ea typeface="Tahoma"/>
              </a:rPr>
              <a:t>Page jeu (iframe agence avec jeu VG)</a:t>
            </a:r>
            <a:endParaRPr b="0" lang="fr-F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1" name="Line 10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92" name="Picture 2_ 9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3600" cy="684396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sp>
        <p:nvSpPr>
          <p:cNvPr id="193" name="CustomShape 51"/>
          <p:cNvSpPr/>
          <p:nvPr/>
        </p:nvSpPr>
        <p:spPr>
          <a:xfrm>
            <a:off x="6553080" y="6356520"/>
            <a:ext cx="2119680" cy="35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2D0E27BD-3C1F-45D0-BC17-924264111266}" type="slidenum">
              <a:rPr b="0" lang="fr-FR" sz="1200" strike="noStrike" u="non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CustomShape 52"/>
          <p:cNvSpPr/>
          <p:nvPr/>
        </p:nvSpPr>
        <p:spPr>
          <a:xfrm>
            <a:off x="2880000" y="1080000"/>
            <a:ext cx="3237840" cy="557784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5" name="CustomShape 53"/>
          <p:cNvSpPr/>
          <p:nvPr/>
        </p:nvSpPr>
        <p:spPr>
          <a:xfrm>
            <a:off x="4140000" y="4860000"/>
            <a:ext cx="1869840" cy="920880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Fais tourner</a:t>
            </a: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la roue</a:t>
            </a: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6" name=""/>
          <p:cNvSpPr/>
          <p:nvPr/>
        </p:nvSpPr>
        <p:spPr>
          <a:xfrm rot="9255600">
            <a:off x="4631040" y="4041720"/>
            <a:ext cx="537840" cy="717840"/>
          </a:xfrm>
          <a:prstGeom prst="downArrow">
            <a:avLst>
              <a:gd name="adj1" fmla="val 50000"/>
              <a:gd name="adj2" fmla="val 33333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97" name="" descr=""/>
          <p:cNvPicPr/>
          <p:nvPr/>
        </p:nvPicPr>
        <p:blipFill>
          <a:blip r:embed="rId2"/>
          <a:stretch/>
        </p:blipFill>
        <p:spPr>
          <a:xfrm>
            <a:off x="2988000" y="1260000"/>
            <a:ext cx="3047760" cy="533484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pic>
        <p:nvPicPr>
          <p:cNvPr id="198" name="" descr=""/>
          <p:cNvPicPr/>
          <p:nvPr/>
        </p:nvPicPr>
        <p:blipFill>
          <a:blip r:embed="rId3"/>
          <a:srcRect l="31494" t="0" r="0" b="0"/>
          <a:stretch/>
        </p:blipFill>
        <p:spPr>
          <a:xfrm>
            <a:off x="4350240" y="4212000"/>
            <a:ext cx="1688760" cy="179892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sp>
        <p:nvSpPr>
          <p:cNvPr id="199" name=""/>
          <p:cNvSpPr/>
          <p:nvPr/>
        </p:nvSpPr>
        <p:spPr>
          <a:xfrm>
            <a:off x="3096000" y="1368720"/>
            <a:ext cx="2770920" cy="214200"/>
          </a:xfrm>
          <a:prstGeom prst="roundRect">
            <a:avLst>
              <a:gd name="adj" fmla="val 16667"/>
            </a:avLst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00" name=""/>
          <p:cNvSpPr/>
          <p:nvPr/>
        </p:nvSpPr>
        <p:spPr>
          <a:xfrm>
            <a:off x="3096360" y="1369080"/>
            <a:ext cx="1763280" cy="21420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01" name=""/>
          <p:cNvSpPr/>
          <p:nvPr/>
        </p:nvSpPr>
        <p:spPr>
          <a:xfrm>
            <a:off x="3276000" y="1188000"/>
            <a:ext cx="538920" cy="538920"/>
          </a:xfrm>
          <a:prstGeom prst="ellipse">
            <a:avLst/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02" name=""/>
          <p:cNvSpPr/>
          <p:nvPr/>
        </p:nvSpPr>
        <p:spPr>
          <a:xfrm>
            <a:off x="4680000" y="1188000"/>
            <a:ext cx="538920" cy="538920"/>
          </a:xfrm>
          <a:prstGeom prst="ellipse">
            <a:avLst/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03" name=""/>
          <p:cNvSpPr/>
          <p:nvPr/>
        </p:nvSpPr>
        <p:spPr>
          <a:xfrm>
            <a:off x="5364360" y="1188360"/>
            <a:ext cx="538920" cy="53892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04" name=""/>
          <p:cNvSpPr/>
          <p:nvPr/>
        </p:nvSpPr>
        <p:spPr>
          <a:xfrm>
            <a:off x="5089320" y="1152000"/>
            <a:ext cx="1107000" cy="48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1" lang="fr-FR" sz="11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Remboursé à </a:t>
            </a:r>
            <a:endParaRPr b="0" lang="fr-FR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100%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5" name=""/>
          <p:cNvSpPr/>
          <p:nvPr/>
        </p:nvSpPr>
        <p:spPr>
          <a:xfrm>
            <a:off x="4707360" y="1296360"/>
            <a:ext cx="561240" cy="31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50%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6" name=""/>
          <p:cNvSpPr/>
          <p:nvPr/>
        </p:nvSpPr>
        <p:spPr>
          <a:xfrm>
            <a:off x="3303360" y="1296360"/>
            <a:ext cx="561240" cy="31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10%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7" name=""/>
          <p:cNvSpPr/>
          <p:nvPr/>
        </p:nvSpPr>
        <p:spPr>
          <a:xfrm>
            <a:off x="361800" y="4680000"/>
            <a:ext cx="2337840" cy="1617840"/>
          </a:xfrm>
          <a:prstGeom prst="wedgeRoundRectCallout">
            <a:avLst>
              <a:gd name="adj1" fmla="val 132466"/>
              <a:gd name="adj2" fmla="val -44283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0" lang="fr-FR" sz="13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Le jet change de forme et s’élargit</a:t>
            </a:r>
            <a:endParaRPr b="0" lang="fr-FR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8" name="CustomShape 54"/>
          <p:cNvSpPr/>
          <p:nvPr/>
        </p:nvSpPr>
        <p:spPr>
          <a:xfrm>
            <a:off x="3060000" y="1908000"/>
            <a:ext cx="2878920" cy="2410920"/>
          </a:xfrm>
          <a:prstGeom prst="rect">
            <a:avLst/>
          </a:prstGeom>
          <a:solidFill>
            <a:srgbClr val="283d5c"/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rmAutofit fontScale="92500" lnSpcReduction="19999"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Bravo, vous avez atteint 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le remboursement à 50 % !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Changeons maintenant</a:t>
            </a:r>
            <a:br>
              <a:rPr sz="1400"/>
            </a:br>
            <a:r>
              <a:rPr b="0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la forme du jet !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Avec </a:t>
            </a:r>
            <a:r>
              <a:rPr b="1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GROHE SmartSwitch </a:t>
            </a:r>
            <a:r>
              <a:rPr b="0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il suffit de tourner la molette pour changer facilement la forme du jet et profiter d’un véritable SPA à la maison...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9" name=""/>
          <p:cNvSpPr/>
          <p:nvPr/>
        </p:nvSpPr>
        <p:spPr>
          <a:xfrm>
            <a:off x="3960000" y="1188000"/>
            <a:ext cx="538920" cy="538920"/>
          </a:xfrm>
          <a:prstGeom prst="ellipse">
            <a:avLst/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10" name=""/>
          <p:cNvSpPr/>
          <p:nvPr/>
        </p:nvSpPr>
        <p:spPr>
          <a:xfrm>
            <a:off x="3987360" y="1296360"/>
            <a:ext cx="561240" cy="31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20%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11" name="" descr=""/>
          <p:cNvPicPr/>
          <p:nvPr/>
        </p:nvPicPr>
        <p:blipFill>
          <a:blip r:embed="rId4"/>
          <a:stretch/>
        </p:blipFill>
        <p:spPr>
          <a:xfrm>
            <a:off x="4204440" y="3060000"/>
            <a:ext cx="475200" cy="500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CustomShape 56"/>
          <p:cNvSpPr/>
          <p:nvPr/>
        </p:nvSpPr>
        <p:spPr>
          <a:xfrm>
            <a:off x="457200" y="274680"/>
            <a:ext cx="8259120" cy="1128960"/>
          </a:xfrm>
          <a:prstGeom prst="rect">
            <a:avLst/>
          </a:prstGeom>
          <a:solidFill>
            <a:srgbClr val="eeeeee">
              <a:alpha val="5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trike="noStrike" u="none">
                <a:solidFill>
                  <a:srgbClr val="e16c00"/>
                </a:solidFill>
                <a:effectLst/>
                <a:uFillTx/>
                <a:latin typeface="Tahoma"/>
                <a:ea typeface="Tahoma"/>
              </a:rPr>
              <a:t>Page jeu (iframe agence avec jeu VG)</a:t>
            </a:r>
            <a:endParaRPr b="0" lang="fr-F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3" name="Line 11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214" name="Picture 2_ 10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3600" cy="684396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sp>
        <p:nvSpPr>
          <p:cNvPr id="215" name="CustomShape 57"/>
          <p:cNvSpPr/>
          <p:nvPr/>
        </p:nvSpPr>
        <p:spPr>
          <a:xfrm>
            <a:off x="6553080" y="6356520"/>
            <a:ext cx="2119680" cy="35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8B3CFAD8-750F-43A7-B5DB-6058EE6F706A}" type="slidenum">
              <a:rPr b="0" lang="fr-FR" sz="1200" strike="noStrike" u="non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6" name="CustomShape 58"/>
          <p:cNvSpPr/>
          <p:nvPr/>
        </p:nvSpPr>
        <p:spPr>
          <a:xfrm>
            <a:off x="2880000" y="1080000"/>
            <a:ext cx="3237840" cy="557784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7" name="CustomShape 59"/>
          <p:cNvSpPr/>
          <p:nvPr/>
        </p:nvSpPr>
        <p:spPr>
          <a:xfrm>
            <a:off x="4140000" y="4860000"/>
            <a:ext cx="1869840" cy="920880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Fais tourner</a:t>
            </a: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la roue</a:t>
            </a: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8" name=""/>
          <p:cNvSpPr/>
          <p:nvPr/>
        </p:nvSpPr>
        <p:spPr>
          <a:xfrm rot="9255600">
            <a:off x="4631040" y="4041720"/>
            <a:ext cx="537840" cy="717840"/>
          </a:xfrm>
          <a:prstGeom prst="downArrow">
            <a:avLst>
              <a:gd name="adj1" fmla="val 50000"/>
              <a:gd name="adj2" fmla="val 33333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219" name="" descr=""/>
          <p:cNvPicPr/>
          <p:nvPr/>
        </p:nvPicPr>
        <p:blipFill>
          <a:blip r:embed="rId2"/>
          <a:stretch/>
        </p:blipFill>
        <p:spPr>
          <a:xfrm>
            <a:off x="2988000" y="1260000"/>
            <a:ext cx="3047760" cy="533484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pic>
        <p:nvPicPr>
          <p:cNvPr id="220" name="" descr=""/>
          <p:cNvPicPr/>
          <p:nvPr/>
        </p:nvPicPr>
        <p:blipFill>
          <a:blip r:embed="rId3"/>
          <a:srcRect l="31494" t="0" r="0" b="0"/>
          <a:stretch/>
        </p:blipFill>
        <p:spPr>
          <a:xfrm>
            <a:off x="4350240" y="4212000"/>
            <a:ext cx="1688760" cy="1798920"/>
          </a:xfrm>
          <a:prstGeom prst="rect">
            <a:avLst/>
          </a:prstGeom>
          <a:noFill/>
          <a:ln w="0">
            <a:noFill/>
          </a:ln>
          <a:effectLst>
            <a:outerShdw blurRad="127080" dir="2700000" dist="101823" rotWithShape="0">
              <a:srgbClr val="808080">
                <a:alpha val="50000"/>
              </a:srgbClr>
            </a:outerShdw>
          </a:effectLst>
        </p:spPr>
      </p:pic>
      <p:sp>
        <p:nvSpPr>
          <p:cNvPr id="221" name=""/>
          <p:cNvSpPr/>
          <p:nvPr/>
        </p:nvSpPr>
        <p:spPr>
          <a:xfrm>
            <a:off x="3096000" y="1368720"/>
            <a:ext cx="2770920" cy="214200"/>
          </a:xfrm>
          <a:prstGeom prst="roundRect">
            <a:avLst>
              <a:gd name="adj" fmla="val 16667"/>
            </a:avLst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22" name=""/>
          <p:cNvSpPr/>
          <p:nvPr/>
        </p:nvSpPr>
        <p:spPr>
          <a:xfrm>
            <a:off x="3096360" y="1369080"/>
            <a:ext cx="2482560" cy="21420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23" name=""/>
          <p:cNvSpPr/>
          <p:nvPr/>
        </p:nvSpPr>
        <p:spPr>
          <a:xfrm>
            <a:off x="3276000" y="1188000"/>
            <a:ext cx="538920" cy="538920"/>
          </a:xfrm>
          <a:prstGeom prst="ellipse">
            <a:avLst/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24" name=""/>
          <p:cNvSpPr/>
          <p:nvPr/>
        </p:nvSpPr>
        <p:spPr>
          <a:xfrm>
            <a:off x="4680000" y="1188000"/>
            <a:ext cx="538920" cy="538920"/>
          </a:xfrm>
          <a:prstGeom prst="ellipse">
            <a:avLst/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25" name=""/>
          <p:cNvSpPr/>
          <p:nvPr/>
        </p:nvSpPr>
        <p:spPr>
          <a:xfrm>
            <a:off x="5364360" y="1188360"/>
            <a:ext cx="538920" cy="538920"/>
          </a:xfrm>
          <a:prstGeom prst="ellipse">
            <a:avLst/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26" name=""/>
          <p:cNvSpPr/>
          <p:nvPr/>
        </p:nvSpPr>
        <p:spPr>
          <a:xfrm>
            <a:off x="5089320" y="1152000"/>
            <a:ext cx="1107000" cy="48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1" lang="fr-FR" sz="11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Remboursé à </a:t>
            </a:r>
            <a:endParaRPr b="0" lang="fr-FR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100%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7" name=""/>
          <p:cNvSpPr/>
          <p:nvPr/>
        </p:nvSpPr>
        <p:spPr>
          <a:xfrm>
            <a:off x="4707360" y="1296360"/>
            <a:ext cx="561240" cy="31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50%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8" name=""/>
          <p:cNvSpPr/>
          <p:nvPr/>
        </p:nvSpPr>
        <p:spPr>
          <a:xfrm>
            <a:off x="3303360" y="1296360"/>
            <a:ext cx="561240" cy="31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10%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9" name="CustomShape 60"/>
          <p:cNvSpPr/>
          <p:nvPr/>
        </p:nvSpPr>
        <p:spPr>
          <a:xfrm>
            <a:off x="3060000" y="1908000"/>
            <a:ext cx="2878920" cy="2410920"/>
          </a:xfrm>
          <a:prstGeom prst="rect">
            <a:avLst/>
          </a:prstGeom>
          <a:solidFill>
            <a:srgbClr val="283d5c"/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rm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Bravo, vous avez atteint 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le remboursement à 100 % !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10 ans de garantie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(précisions concernant les paliers et quotas de remboursements et les modalités pour recevoir son lot)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FR" sz="1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En savoir +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0" name=""/>
          <p:cNvSpPr/>
          <p:nvPr/>
        </p:nvSpPr>
        <p:spPr>
          <a:xfrm>
            <a:off x="3996000" y="1188000"/>
            <a:ext cx="538920" cy="538920"/>
          </a:xfrm>
          <a:prstGeom prst="ellipse">
            <a:avLst/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31" name=""/>
          <p:cNvSpPr/>
          <p:nvPr/>
        </p:nvSpPr>
        <p:spPr>
          <a:xfrm>
            <a:off x="4023360" y="1296360"/>
            <a:ext cx="561240" cy="31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20%</a:t>
            </a:r>
            <a:endParaRPr b="0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32" name="" descr=""/>
          <p:cNvPicPr/>
          <p:nvPr/>
        </p:nvPicPr>
        <p:blipFill>
          <a:blip r:embed="rId4"/>
          <a:stretch/>
        </p:blipFill>
        <p:spPr>
          <a:xfrm>
            <a:off x="4212000" y="2901960"/>
            <a:ext cx="462600" cy="481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6350" cap="flat" cmpd="sng" algn="ctr">
          <a:prstDash val="solid"/>
          <a:miter/>
        </a:ln>
        <a:ln w="12700" cap="flat" cmpd="sng" algn="ctr">
          <a:prstDash val="solid"/>
          <a:miter/>
        </a:ln>
        <a:ln w="190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6350" cap="flat" cmpd="sng" algn="ctr">
          <a:prstDash val="solid"/>
          <a:miter/>
        </a:ln>
        <a:ln w="12700" cap="flat" cmpd="sng" algn="ctr">
          <a:prstDash val="solid"/>
          <a:miter/>
        </a:ln>
        <a:ln w="190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5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10312</TotalTime>
  <Application>LibreOffice/25.2.7.2$Windows_X86_64 LibreOffice_project/5cbfd1ab6520636bb5f7b99185aa69bd7456825d</Application>
  <AppVersion>15.0000</AppVersion>
  <Words>2045</Words>
  <Paragraphs>471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2012-10-22T13:39:45Z</dcterms:created>
  <dc:creator>Mathilde</dc:creator>
  <dc:description/>
  <dc:language>fr-FR</dc:language>
  <cp:lastModifiedBy/>
  <cp:lastPrinted>2026-02-20T16:23:23Z</cp:lastPrinted>
  <dcterms:modified xsi:type="dcterms:W3CDTF">2026-02-20T16:23:09Z</dcterms:modified>
  <cp:revision>810</cp:revision>
  <dc:subject/>
  <dc:title>Présentation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32</vt:r8>
  </property>
  <property fmtid="{D5CDD505-2E9C-101B-9397-08002B2CF9AE}" pid="3" name="PresentationFormat">
    <vt:lpwstr>Affichage à l'écran (4:3)</vt:lpwstr>
  </property>
  <property fmtid="{D5CDD505-2E9C-101B-9397-08002B2CF9AE}" pid="4" name="Slides">
    <vt:r8>40</vt:r8>
  </property>
</Properties>
</file>