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_rels/slideMaster13.xml.rels" ContentType="application/vnd.openxmlformats-package.relationships+xml"/>
  <Override PartName="/ppt/slideMasters/_rels/slideMaster1.xml.rels" ContentType="application/vnd.openxmlformats-package.relationships+xml"/>
  <Override PartName="/ppt/notesMasters/notesMaster1.xml" ContentType="application/vnd.openxmlformats-officedocument.presentationml.notesMaster+xml"/>
  <Override PartName="/ppt/notesMasters/_rels/notesMaster1.xml.rels" ContentType="application/vnd.openxmlformats-package.relationship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25.xml" ContentType="application/vnd.openxmlformats-officedocument.them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_rels/notesSlide2.xml.rels" ContentType="application/vnd.openxmlformats-package.relationships+xml"/>
  <Override PartName="/ppt/notesSlides/_rels/notesSlide3.xml.rels" ContentType="application/vnd.openxmlformats-package.relationships+xml"/>
  <Override PartName="/ppt/notesSlides/_rels/notesSlide4.xml.rels" ContentType="application/vnd.openxmlformats-package.relationships+xml"/>
  <Override PartName="/ppt/notesSlides/_rels/notesSlide5.xml.rels" ContentType="application/vnd.openxmlformats-package.relationships+xml"/>
  <Override PartName="/ppt/notesSlides/_rels/notesSlide6.xml.rels" ContentType="application/vnd.openxmlformats-package.relationships+xml"/>
  <Override PartName="/ppt/notesSlides/_rels/notesSlide7.xml.rels" ContentType="application/vnd.openxmlformats-package.relationships+xml"/>
  <Override PartName="/ppt/notesSlides/_rels/notesSlide8.xml.rels" ContentType="application/vnd.openxmlformats-package.relationships+xml"/>
  <Override PartName="/ppt/notesSlides/_rels/notesSlide9.xml.rels" ContentType="application/vnd.openxmlformats-package.relationship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_rels/slideLayout1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24.xml.rels" ContentType="application/vnd.openxmlformats-package.relationshi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_rels/slide1.xml.rels" ContentType="application/vnd.openxmlformats-package.relationships+xml"/>
  <Override PartName="/ppt/slides/_rels/slide2.xml.rels" ContentType="application/vnd.openxmlformats-package.relationships+xml"/>
  <Override PartName="/ppt/slides/_rels/slide3.xml.rels" ContentType="application/vnd.openxmlformats-package.relationships+xml"/>
  <Override PartName="/ppt/slides/_rels/slide4.xml.rels" ContentType="application/vnd.openxmlformats-package.relationships+xml"/>
  <Override PartName="/ppt/slides/_rels/slide5.xml.rels" ContentType="application/vnd.openxmlformats-package.relationships+xml"/>
  <Override PartName="/ppt/slides/_rels/slide6.xml.rels" ContentType="application/vnd.openxmlformats-package.relationships+xml"/>
  <Override PartName="/ppt/slides/_rels/slide7.xml.rels" ContentType="application/vnd.openxmlformats-package.relationships+xml"/>
  <Override PartName="/ppt/slides/_rels/slide8.xml.rels" ContentType="application/vnd.openxmlformats-package.relationships+xml"/>
  <Override PartName="/ppt/slides/_rels/slide9.xml.rels" ContentType="application/vnd.openxmlformats-package.relationships+xml"/>
  <Override PartName="/ppt/slides/_rels/slide10.xml.rels" ContentType="application/vnd.openxmlformats-package.relationships+xml"/>
  <Override PartName="/ppt/media/image1.jpeg" ContentType="image/jpeg"/>
  <Override PartName="/ppt/media/image3.png" ContentType="image/png"/>
  <Override PartName="/ppt/media/image2.png" ContentType="image/png"/>
  <Override PartName="/ppt/media/image4.png" ContentType="image/png"/>
  <Override PartName="/ppt/media/image5.png" ContentType="image/png"/>
  <Override PartName="/ppt/media/image6.png" ContentType="image/png"/>
  <Override PartName="/ppt/media/image7.png" ContentType="image/png"/>
  <Override PartName="/ppt/media/image8.png" ContentType="image/png"/>
  <Override PartName="/ppt/media/image9.png" ContentType="image/png"/>
  <Override PartName="/ppt/media/image10.png" ContentType="image/png"/>
  <Override PartName="/ppt/media/image11.png" ContentType="image/png"/>
  <Override PartName="/ppt/media/image12.png" ContentType="image/png"/>
  <Override PartName="/ppt/media/image13.tif" ContentType="image/tiff"/>
  <Override PartName="/ppt/media/image14.tif" ContentType="image/tiff"/>
  <Override PartName="/ppt/media/image15.png" ContentType="image/png"/>
  <Override PartName="/ppt/media/hdphoto1.wdp" ContentType="image/vnd.ms-photo"/>
  <Override PartName="/ppt/media/image16.png" ContentType="image/png"/>
  <Override PartName="/ppt/media/hdphoto2.wdp" ContentType="image/vnd.ms-photo"/>
  <Override PartName="/ppt/presProps.xml" ContentType="application/vnd.openxmlformats-officedocument.presentationml.presProps+xml"/>
  <Override PartName="/ppt/_rels/presentation.xml.rels" ContentType="application/vnd.openxmlformats-package.relationships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</p:sldIdLst>
  <p:sldSz cx="9144000" cy="6858000"/>
  <p:notesSz cx="6858000" cy="91440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13.xml"/><Relationship Id="rId4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9" Type="http://schemas.openxmlformats.org/officeDocument/2006/relationships/slide" Target="slides/slide5.xml"/><Relationship Id="rId10" Type="http://schemas.openxmlformats.org/officeDocument/2006/relationships/slide" Target="slides/slide6.xml"/><Relationship Id="rId11" Type="http://schemas.openxmlformats.org/officeDocument/2006/relationships/slide" Target="slides/slide7.xml"/><Relationship Id="rId12" Type="http://schemas.openxmlformats.org/officeDocument/2006/relationships/slide" Target="slides/slide8.xml"/><Relationship Id="rId13" Type="http://schemas.openxmlformats.org/officeDocument/2006/relationships/slide" Target="slides/slide9.xml"/><Relationship Id="rId14" Type="http://schemas.openxmlformats.org/officeDocument/2006/relationships/slide" Target="slides/slide10.xml"/><Relationship Id="rId15" Type="http://schemas.openxmlformats.org/officeDocument/2006/relationships/presProps" Target="presProps.xml"/>
</Relationships>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5.xml"/>
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PlaceHolder 1"/>
          <p:cNvSpPr>
            <a:spLocks noGrp="1"/>
          </p:cNvSpPr>
          <p:nvPr>
            <p:ph type="sldImg"/>
          </p:nvPr>
        </p:nvSpPr>
        <p:spPr>
          <a:xfrm>
            <a:off x="0" y="81252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r>
              <a:rPr b="0" lang="fr-FR" sz="44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Cliquez pour déplacer la diapo</a:t>
            </a:r>
            <a:endParaRPr b="0" lang="fr-FR" sz="4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3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buNone/>
            </a:pPr>
            <a:r>
              <a:rPr b="0" lang="fr-FR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Cliquez pour modifier le format des notes</a:t>
            </a:r>
            <a:endParaRPr b="0" lang="fr-FR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4" name="PlaceHolder 3"/>
          <p:cNvSpPr>
            <a:spLocks noGrp="1"/>
          </p:cNvSpPr>
          <p:nvPr>
            <p:ph type="hdr"/>
          </p:nvPr>
        </p:nvSpPr>
        <p:spPr>
          <a:xfrm>
            <a:off x="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buNone/>
            </a:pPr>
            <a:r>
              <a:rPr b="0" lang="fr-FR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&lt;en-tête&gt;</a:t>
            </a:r>
            <a:endParaRPr b="0" lang="fr-FR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75" name="PlaceHolder 4"/>
          <p:cNvSpPr>
            <a:spLocks noGrp="1"/>
          </p:cNvSpPr>
          <p:nvPr>
            <p:ph type="dt" idx="1"/>
          </p:nvPr>
        </p:nvSpPr>
        <p:spPr>
          <a:xfrm>
            <a:off x="427896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r">
              <a:buNone/>
              <a:defRPr b="0" lang="fr-FR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buNone/>
            </a:pPr>
            <a:r>
              <a:rPr b="0" lang="fr-FR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&lt;date/heure&gt;</a:t>
            </a:r>
            <a:endParaRPr b="0" lang="fr-FR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76" name="PlaceHolder 5"/>
          <p:cNvSpPr>
            <a:spLocks noGrp="1"/>
          </p:cNvSpPr>
          <p:nvPr>
            <p:ph type="ftr" idx="2"/>
          </p:nvPr>
        </p:nvSpPr>
        <p:spPr>
          <a:xfrm>
            <a:off x="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indent="0">
              <a:buNone/>
              <a:defRPr b="0" lang="fr-FR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b="0" lang="fr-FR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&lt;pied de page&gt;</a:t>
            </a:r>
            <a:endParaRPr b="0" lang="fr-FR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77" name="PlaceHolder 6"/>
          <p:cNvSpPr>
            <a:spLocks noGrp="1"/>
          </p:cNvSpPr>
          <p:nvPr>
            <p:ph type="sldNum" idx="3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indent="0" algn="r">
              <a:buNone/>
              <a:defRPr b="0" lang="fr-FR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buNone/>
            </a:pPr>
            <a:fld id="{728B9BB0-7B67-4099-BD53-E5856DE2EBCC}" type="slidenum">
              <a:rPr b="0" lang="fr-FR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&lt;numéro&gt;</a:t>
            </a:fld>
            <a:endParaRPr b="0" lang="fr-FR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</p:notesMaster>
</file>

<file path=ppt/notesSlides/_rels/notesSlide2.xml.rels><?xml version="1.0" encoding="UTF-8"?>
<Relationships xmlns="http://schemas.openxmlformats.org/package/2006/relationships"><Relationship Id="rId1" Type="http://schemas.openxmlformats.org/officeDocument/2006/relationships/slide" Target="../slides/slide2.xml"/><Relationship Id="rId2" Type="http://schemas.openxmlformats.org/officeDocument/2006/relationships/notesMaster" Target="../notesMasters/notesMaster1.xml"/>
</Relationships>
</file>

<file path=ppt/notesSlides/_rels/notesSlide3.xml.rels><?xml version="1.0" encoding="UTF-8"?>
<Relationships xmlns="http://schemas.openxmlformats.org/package/2006/relationships"><Relationship Id="rId1" Type="http://schemas.openxmlformats.org/officeDocument/2006/relationships/slide" Target="../slides/slide3.xml"/><Relationship Id="rId2" Type="http://schemas.openxmlformats.org/officeDocument/2006/relationships/notesMaster" Target="../notesMasters/notesMaster1.xml"/>
</Relationships>
</file>

<file path=ppt/notesSlides/_rels/notesSlide4.xml.rels><?xml version="1.0" encoding="UTF-8"?>
<Relationships xmlns="http://schemas.openxmlformats.org/package/2006/relationships"><Relationship Id="rId1" Type="http://schemas.openxmlformats.org/officeDocument/2006/relationships/slide" Target="../slides/slide4.xml"/><Relationship Id="rId2" Type="http://schemas.openxmlformats.org/officeDocument/2006/relationships/notesMaster" Target="../notesMasters/notesMaster1.xml"/>
</Relationships>
</file>

<file path=ppt/notesSlides/_rels/notesSlide5.xml.rels><?xml version="1.0" encoding="UTF-8"?>
<Relationships xmlns="http://schemas.openxmlformats.org/package/2006/relationships"><Relationship Id="rId1" Type="http://schemas.openxmlformats.org/officeDocument/2006/relationships/slide" Target="../slides/slide5.xml"/><Relationship Id="rId2" Type="http://schemas.openxmlformats.org/officeDocument/2006/relationships/notesMaster" Target="../notesMasters/notesMaster1.xml"/>
</Relationships>
</file>

<file path=ppt/notesSlides/_rels/notesSlide6.xml.rels><?xml version="1.0" encoding="UTF-8"?>
<Relationships xmlns="http://schemas.openxmlformats.org/package/2006/relationships"><Relationship Id="rId1" Type="http://schemas.openxmlformats.org/officeDocument/2006/relationships/slide" Target="../slides/slide6.xml"/><Relationship Id="rId2" Type="http://schemas.openxmlformats.org/officeDocument/2006/relationships/notesMaster" Target="../notesMasters/notesMaster1.xml"/>
</Relationships>
</file>

<file path=ppt/notesSlides/_rels/notesSlide7.xml.rels><?xml version="1.0" encoding="UTF-8"?>
<Relationships xmlns="http://schemas.openxmlformats.org/package/2006/relationships"><Relationship Id="rId1" Type="http://schemas.openxmlformats.org/officeDocument/2006/relationships/slide" Target="../slides/slide7.xml"/><Relationship Id="rId2" Type="http://schemas.openxmlformats.org/officeDocument/2006/relationships/notesMaster" Target="../notesMasters/notesMaster1.xml"/>
</Relationships>
</file>

<file path=ppt/notesSlides/_rels/notesSlide8.xml.rels><?xml version="1.0" encoding="UTF-8"?>
<Relationships xmlns="http://schemas.openxmlformats.org/package/2006/relationships"><Relationship Id="rId1" Type="http://schemas.openxmlformats.org/officeDocument/2006/relationships/slide" Target="../slides/slide8.xml"/><Relationship Id="rId2" Type="http://schemas.openxmlformats.org/officeDocument/2006/relationships/notesMaster" Target="../notesMasters/notesMaster1.xml"/>
</Relationships>
</file>

<file path=ppt/notesSlides/_rels/notesSlide9.xml.rels><?xml version="1.0" encoding="UTF-8"?>
<Relationships xmlns="http://schemas.openxmlformats.org/package/2006/relationships"><Relationship Id="rId1" Type="http://schemas.openxmlformats.org/officeDocument/2006/relationships/slide" Target="../slides/slide9.xml"/><Relationship Id="rId2" Type="http://schemas.openxmlformats.org/officeDocument/2006/relationships/notesMaster" Target="../notesMasters/notesMaster1.xml"/>
</Relationship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PlaceHolder 1"/>
          <p:cNvSpPr>
            <a:spLocks noGrp="1"/>
          </p:cNvSpPr>
          <p:nvPr>
            <p:ph type="sldImg"/>
          </p:nvPr>
        </p:nvSpPr>
        <p:spPr>
          <a:xfrm>
            <a:off x="1143000" y="685800"/>
            <a:ext cx="4559040" cy="3416040"/>
          </a:xfrm>
          <a:prstGeom prst="rect">
            <a:avLst/>
          </a:prstGeom>
          <a:ln w="0">
            <a:noFill/>
          </a:ln>
        </p:spPr>
      </p:sp>
      <p:sp>
        <p:nvSpPr>
          <p:cNvPr id="243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73440" cy="4101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buNone/>
            </a:pP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44" name="CustomShape 3"/>
          <p:cNvSpPr/>
          <p:nvPr/>
        </p:nvSpPr>
        <p:spPr>
          <a:xfrm>
            <a:off x="3884760" y="8685360"/>
            <a:ext cx="2958840" cy="444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b">
            <a:noAutofit/>
          </a:bodyPr>
          <a:p>
            <a:pPr algn="r">
              <a:lnSpc>
                <a:spcPct val="100000"/>
              </a:lnSpc>
              <a:tabLst>
                <a:tab algn="l" pos="408240"/>
              </a:tabLst>
            </a:pPr>
            <a:fld id="{847F9F6A-0FF2-4CC2-93C7-F31E63D6B60B}" type="slidenum">
              <a:rPr b="0" lang="fr-FR" sz="1200" strike="noStrike" u="none">
                <a:solidFill>
                  <a:srgbClr val="000000"/>
                </a:solidFill>
                <a:effectLst/>
                <a:uFillTx/>
                <a:latin typeface="+mn-lt"/>
                <a:ea typeface="+mn-ea"/>
              </a:rPr>
              <a:t>&lt;numéro&gt;</a:t>
            </a:fld>
            <a:endParaRPr b="0" lang="fr-FR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PlaceHolder 1"/>
          <p:cNvSpPr>
            <a:spLocks noGrp="1"/>
          </p:cNvSpPr>
          <p:nvPr>
            <p:ph type="sldImg"/>
          </p:nvPr>
        </p:nvSpPr>
        <p:spPr>
          <a:xfrm>
            <a:off x="1143000" y="685800"/>
            <a:ext cx="4559040" cy="3416040"/>
          </a:xfrm>
          <a:prstGeom prst="rect">
            <a:avLst/>
          </a:prstGeom>
          <a:ln w="0">
            <a:noFill/>
          </a:ln>
        </p:spPr>
      </p:sp>
      <p:sp>
        <p:nvSpPr>
          <p:cNvPr id="246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73440" cy="4101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buNone/>
            </a:pP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47" name="CustomShape 8"/>
          <p:cNvSpPr/>
          <p:nvPr/>
        </p:nvSpPr>
        <p:spPr>
          <a:xfrm>
            <a:off x="3884760" y="8685360"/>
            <a:ext cx="2958840" cy="444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b">
            <a:noAutofit/>
          </a:bodyPr>
          <a:p>
            <a:pPr algn="r">
              <a:lnSpc>
                <a:spcPct val="100000"/>
              </a:lnSpc>
              <a:tabLst>
                <a:tab algn="l" pos="408240"/>
              </a:tabLst>
            </a:pPr>
            <a:fld id="{B940EEA3-2F19-4D6D-BBBF-C9CC1BDCF5D7}" type="slidenum">
              <a:rPr b="0" lang="fr-FR" sz="1200" strike="noStrike" u="none">
                <a:solidFill>
                  <a:srgbClr val="000000"/>
                </a:solidFill>
                <a:effectLst/>
                <a:uFillTx/>
                <a:latin typeface="+mn-lt"/>
                <a:ea typeface="+mn-ea"/>
              </a:rPr>
              <a:t>&lt;numéro&gt;</a:t>
            </a:fld>
            <a:endParaRPr b="0" lang="fr-FR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PlaceHolder 1"/>
          <p:cNvSpPr>
            <a:spLocks noGrp="1"/>
          </p:cNvSpPr>
          <p:nvPr>
            <p:ph type="sldImg"/>
          </p:nvPr>
        </p:nvSpPr>
        <p:spPr>
          <a:xfrm>
            <a:off x="1143000" y="685800"/>
            <a:ext cx="4559040" cy="3416040"/>
          </a:xfrm>
          <a:prstGeom prst="rect">
            <a:avLst/>
          </a:prstGeom>
          <a:ln w="0">
            <a:noFill/>
          </a:ln>
        </p:spPr>
      </p:sp>
      <p:sp>
        <p:nvSpPr>
          <p:cNvPr id="249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73440" cy="4101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buNone/>
            </a:pP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50" name="CustomShape 12"/>
          <p:cNvSpPr/>
          <p:nvPr/>
        </p:nvSpPr>
        <p:spPr>
          <a:xfrm>
            <a:off x="3884760" y="8685360"/>
            <a:ext cx="2958840" cy="444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b">
            <a:noAutofit/>
          </a:bodyPr>
          <a:p>
            <a:pPr algn="r">
              <a:lnSpc>
                <a:spcPct val="100000"/>
              </a:lnSpc>
              <a:tabLst>
                <a:tab algn="l" pos="408240"/>
              </a:tabLst>
            </a:pPr>
            <a:fld id="{26A2ECC0-E57E-42E1-927F-EC93D5290544}" type="slidenum">
              <a:rPr b="0" lang="fr-FR" sz="1200" strike="noStrike" u="none">
                <a:solidFill>
                  <a:srgbClr val="000000"/>
                </a:solidFill>
                <a:effectLst/>
                <a:uFillTx/>
                <a:latin typeface="+mn-lt"/>
                <a:ea typeface="+mn-ea"/>
              </a:rPr>
              <a:t>&lt;numéro&gt;</a:t>
            </a:fld>
            <a:endParaRPr b="0" lang="fr-FR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PlaceHolder 1"/>
          <p:cNvSpPr>
            <a:spLocks noGrp="1"/>
          </p:cNvSpPr>
          <p:nvPr>
            <p:ph type="sldImg"/>
          </p:nvPr>
        </p:nvSpPr>
        <p:spPr>
          <a:xfrm>
            <a:off x="1143000" y="685800"/>
            <a:ext cx="4559040" cy="3416040"/>
          </a:xfrm>
          <a:prstGeom prst="rect">
            <a:avLst/>
          </a:prstGeom>
          <a:ln w="0">
            <a:noFill/>
          </a:ln>
        </p:spPr>
      </p:sp>
      <p:sp>
        <p:nvSpPr>
          <p:cNvPr id="252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73440" cy="4101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buNone/>
            </a:pP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53" name="CustomShape 45"/>
          <p:cNvSpPr/>
          <p:nvPr/>
        </p:nvSpPr>
        <p:spPr>
          <a:xfrm>
            <a:off x="3884760" y="8685360"/>
            <a:ext cx="2958840" cy="444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b">
            <a:noAutofit/>
          </a:bodyPr>
          <a:p>
            <a:pPr algn="r">
              <a:lnSpc>
                <a:spcPct val="100000"/>
              </a:lnSpc>
              <a:tabLst>
                <a:tab algn="l" pos="408240"/>
              </a:tabLst>
            </a:pPr>
            <a:fld id="{998F4123-4DD1-4ECC-9928-E8CBB2327096}" type="slidenum">
              <a:rPr b="0" lang="fr-FR" sz="1200" strike="noStrike" u="none">
                <a:solidFill>
                  <a:srgbClr val="000000"/>
                </a:solidFill>
                <a:effectLst/>
                <a:uFillTx/>
                <a:latin typeface="+mn-lt"/>
                <a:ea typeface="+mn-ea"/>
              </a:rPr>
              <a:t>&lt;numéro&gt;</a:t>
            </a:fld>
            <a:endParaRPr b="0" lang="fr-FR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PlaceHolder 1"/>
          <p:cNvSpPr>
            <a:spLocks noGrp="1"/>
          </p:cNvSpPr>
          <p:nvPr>
            <p:ph type="sldImg"/>
          </p:nvPr>
        </p:nvSpPr>
        <p:spPr>
          <a:xfrm>
            <a:off x="1143000" y="685800"/>
            <a:ext cx="4559040" cy="3416040"/>
          </a:xfrm>
          <a:prstGeom prst="rect">
            <a:avLst/>
          </a:prstGeom>
          <a:ln w="0">
            <a:noFill/>
          </a:ln>
        </p:spPr>
      </p:sp>
      <p:sp>
        <p:nvSpPr>
          <p:cNvPr id="255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73440" cy="4101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buNone/>
            </a:pP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56" name="CustomShape 48"/>
          <p:cNvSpPr/>
          <p:nvPr/>
        </p:nvSpPr>
        <p:spPr>
          <a:xfrm>
            <a:off x="3884760" y="8685360"/>
            <a:ext cx="2958840" cy="444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b">
            <a:noAutofit/>
          </a:bodyPr>
          <a:p>
            <a:pPr algn="r">
              <a:lnSpc>
                <a:spcPct val="100000"/>
              </a:lnSpc>
              <a:tabLst>
                <a:tab algn="l" pos="408240"/>
              </a:tabLst>
            </a:pPr>
            <a:fld id="{E5CEAAE8-7806-4FCB-B606-55B3CBE22C5A}" type="slidenum">
              <a:rPr b="0" lang="fr-FR" sz="1200" strike="noStrike" u="none">
                <a:solidFill>
                  <a:srgbClr val="000000"/>
                </a:solidFill>
                <a:effectLst/>
                <a:uFillTx/>
                <a:latin typeface="+mn-lt"/>
                <a:ea typeface="+mn-ea"/>
              </a:rPr>
              <a:t>&lt;numéro&gt;</a:t>
            </a:fld>
            <a:endParaRPr b="0" lang="fr-FR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PlaceHolder 1"/>
          <p:cNvSpPr>
            <a:spLocks noGrp="1"/>
          </p:cNvSpPr>
          <p:nvPr>
            <p:ph type="sldImg"/>
          </p:nvPr>
        </p:nvSpPr>
        <p:spPr>
          <a:xfrm>
            <a:off x="1143000" y="685800"/>
            <a:ext cx="4559040" cy="3416040"/>
          </a:xfrm>
          <a:prstGeom prst="rect">
            <a:avLst/>
          </a:prstGeom>
          <a:ln w="0">
            <a:noFill/>
          </a:ln>
        </p:spPr>
      </p:sp>
      <p:sp>
        <p:nvSpPr>
          <p:cNvPr id="258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73440" cy="4101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buNone/>
            </a:pP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59" name="CustomShape 55"/>
          <p:cNvSpPr/>
          <p:nvPr/>
        </p:nvSpPr>
        <p:spPr>
          <a:xfrm>
            <a:off x="3884760" y="8685360"/>
            <a:ext cx="2958840" cy="444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b">
            <a:noAutofit/>
          </a:bodyPr>
          <a:p>
            <a:pPr algn="r">
              <a:lnSpc>
                <a:spcPct val="100000"/>
              </a:lnSpc>
              <a:tabLst>
                <a:tab algn="l" pos="408240"/>
              </a:tabLst>
            </a:pPr>
            <a:fld id="{E13FCEBE-2BB2-4878-8EF8-107E0C3E4BA0}" type="slidenum">
              <a:rPr b="0" lang="fr-FR" sz="1200" strike="noStrike" u="none">
                <a:solidFill>
                  <a:srgbClr val="000000"/>
                </a:solidFill>
                <a:effectLst/>
                <a:uFillTx/>
                <a:latin typeface="+mn-lt"/>
                <a:ea typeface="+mn-ea"/>
              </a:rPr>
              <a:t>&lt;numéro&gt;</a:t>
            </a:fld>
            <a:endParaRPr b="0" lang="fr-FR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PlaceHolder 1"/>
          <p:cNvSpPr>
            <a:spLocks noGrp="1"/>
          </p:cNvSpPr>
          <p:nvPr>
            <p:ph type="sldImg"/>
          </p:nvPr>
        </p:nvSpPr>
        <p:spPr>
          <a:xfrm>
            <a:off x="1143000" y="685800"/>
            <a:ext cx="4559040" cy="3416040"/>
          </a:xfrm>
          <a:prstGeom prst="rect">
            <a:avLst/>
          </a:prstGeom>
          <a:ln w="0">
            <a:noFill/>
          </a:ln>
        </p:spPr>
      </p:sp>
      <p:sp>
        <p:nvSpPr>
          <p:cNvPr id="261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73440" cy="4101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buNone/>
            </a:pP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62" name="CustomShape 61"/>
          <p:cNvSpPr/>
          <p:nvPr/>
        </p:nvSpPr>
        <p:spPr>
          <a:xfrm>
            <a:off x="3884760" y="8685360"/>
            <a:ext cx="2958840" cy="444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b">
            <a:noAutofit/>
          </a:bodyPr>
          <a:p>
            <a:pPr algn="r">
              <a:lnSpc>
                <a:spcPct val="100000"/>
              </a:lnSpc>
              <a:tabLst>
                <a:tab algn="l" pos="408240"/>
              </a:tabLst>
            </a:pPr>
            <a:fld id="{E34D2D55-6162-4F5C-849C-D7AF70F55C8E}" type="slidenum">
              <a:rPr b="0" lang="fr-FR" sz="1200" strike="noStrike" u="none">
                <a:solidFill>
                  <a:srgbClr val="000000"/>
                </a:solidFill>
                <a:effectLst/>
                <a:uFillTx/>
                <a:latin typeface="+mn-lt"/>
                <a:ea typeface="+mn-ea"/>
              </a:rPr>
              <a:t>9</a:t>
            </a:fld>
            <a:endParaRPr b="0" lang="fr-FR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PlaceHolder 1"/>
          <p:cNvSpPr>
            <a:spLocks noGrp="1"/>
          </p:cNvSpPr>
          <p:nvPr>
            <p:ph type="sldImg"/>
          </p:nvPr>
        </p:nvSpPr>
        <p:spPr>
          <a:xfrm>
            <a:off x="1143000" y="685800"/>
            <a:ext cx="4559040" cy="3416040"/>
          </a:xfrm>
          <a:prstGeom prst="rect">
            <a:avLst/>
          </a:prstGeom>
          <a:ln w="0">
            <a:noFill/>
          </a:ln>
        </p:spPr>
      </p:sp>
      <p:sp>
        <p:nvSpPr>
          <p:cNvPr id="264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73440" cy="4101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buNone/>
            </a:pP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65" name="CustomShape 22"/>
          <p:cNvSpPr/>
          <p:nvPr/>
        </p:nvSpPr>
        <p:spPr>
          <a:xfrm>
            <a:off x="3884760" y="8685360"/>
            <a:ext cx="2958840" cy="444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b">
            <a:noAutofit/>
          </a:bodyPr>
          <a:p>
            <a:pPr algn="r">
              <a:lnSpc>
                <a:spcPct val="100000"/>
              </a:lnSpc>
              <a:tabLst>
                <a:tab algn="l" pos="408240"/>
              </a:tabLst>
            </a:pPr>
            <a:fld id="{BA8DA5C7-F4A2-43FD-92DA-D0E3EC1A999D}" type="slidenum">
              <a:rPr b="0" lang="fr-FR" sz="1200" strike="noStrike" u="none">
                <a:solidFill>
                  <a:srgbClr val="000000"/>
                </a:solidFill>
                <a:effectLst/>
                <a:uFillTx/>
                <a:latin typeface="+mn-lt"/>
                <a:ea typeface="+mn-ea"/>
              </a:rPr>
              <a:t>9</a:t>
            </a:fld>
            <a:endParaRPr b="0" lang="fr-FR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note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3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3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3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3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3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3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3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3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3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3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3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3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8880" cy="1144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texte-titre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440" cy="1896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plan de texte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Second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Troisième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Quatrième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Cinquième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Sixième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Septième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440" cy="1896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plan de texte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Second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Troisième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Quatrième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Cinquième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Sixième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Septième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8880" cy="1896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9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plan de texte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Second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Troisième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Quatrième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Cinquième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Sixième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Septième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mediaAndTx" preserve="1">
  <p:cSld name="Centered Text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Tx" preserve="1">
  <p:cSld name="Title, 2 Content and Content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8880" cy="1144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texte-titre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9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440" cy="1896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plan de texte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Second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Troisième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Quatrième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Cinquième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Sixième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Septième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0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440" cy="3976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lnSpcReduction="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plan de texte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Second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Troisième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Quatrième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Cinquième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Sixième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Septième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1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440" cy="1896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plan de texte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Second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Troisième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Quatrième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Cinquième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Sixième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Septième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AndTwoObj" preserve="1">
  <p:cSld name="Title Content and 2 Content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8880" cy="1144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texte-titre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3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440" cy="3976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lnSpcReduction="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plan de texte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Second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Troisième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Quatrième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Cinquième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Sixième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Septième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4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440" cy="1896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plan de texte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Second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Troisième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Quatrième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Cinquième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Sixième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Septième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5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440" cy="1896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plan de texte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Second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Troisième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Quatrième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Cinquième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Sixième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Septième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Standard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8880" cy="1144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texte-titre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7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440" cy="1896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plan de texte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Second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Troisième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Quatrième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Cinquième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Sixième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Septième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8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440" cy="1896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plan de texte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Second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Troisième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Quatrième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Cinquième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Sixième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Septième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9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8880" cy="1896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9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plan de texte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Second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Troisième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Quatrième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Cinquième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Sixième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Septième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Standard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8880" cy="1144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texte-titre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1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8880" cy="1896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9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plan de texte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Second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Troisième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Quatrième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Cinquième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Sixième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Septième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2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8880" cy="1896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9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plan de texte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Second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Troisième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Quatrième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Cinquième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Sixième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Septième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Standard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8880" cy="1144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texte-titre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4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440" cy="1896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plan de texte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Second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Troisième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Quatrième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Cinquième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Sixième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Septième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5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440" cy="1896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plan de texte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Second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Troisième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Quatrième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Cinquième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Sixième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Septième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6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440" cy="1896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plan de texte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Second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Troisième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Quatrième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Cinquième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Sixième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Septième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7" name="PlaceHolder 5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440" cy="1896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plan de texte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Second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Troisième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Quatrième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Cinquième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Sixième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Septième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Standard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8880" cy="1144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texte-titre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9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2649240" cy="1896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plan de texte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Second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Troisième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Quatrième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Cinquième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Sixième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Septième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0" name="PlaceHolder 3"/>
          <p:cNvSpPr>
            <a:spLocks noGrp="1"/>
          </p:cNvSpPr>
          <p:nvPr>
            <p:ph type="body"/>
          </p:nvPr>
        </p:nvSpPr>
        <p:spPr>
          <a:xfrm>
            <a:off x="3239640" y="1604520"/>
            <a:ext cx="2649240" cy="1896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plan de texte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Second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Troisième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Quatrième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Cinquième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Sixième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Septième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1" name="PlaceHolder 4"/>
          <p:cNvSpPr>
            <a:spLocks noGrp="1"/>
          </p:cNvSpPr>
          <p:nvPr>
            <p:ph type="body"/>
          </p:nvPr>
        </p:nvSpPr>
        <p:spPr>
          <a:xfrm>
            <a:off x="6022080" y="1604520"/>
            <a:ext cx="2649240" cy="1896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plan de texte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Second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Troisième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Quatrième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Cinquième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Sixième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Septième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2" name="PlaceHolder 5"/>
          <p:cNvSpPr>
            <a:spLocks noGrp="1"/>
          </p:cNvSpPr>
          <p:nvPr>
            <p:ph type="body"/>
          </p:nvPr>
        </p:nvSpPr>
        <p:spPr>
          <a:xfrm>
            <a:off x="457200" y="3682080"/>
            <a:ext cx="2649240" cy="1896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plan de texte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Second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Troisième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Quatrième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Cinquième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Sixième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Septième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3" name="PlaceHolder 6"/>
          <p:cNvSpPr>
            <a:spLocks noGrp="1"/>
          </p:cNvSpPr>
          <p:nvPr>
            <p:ph type="body"/>
          </p:nvPr>
        </p:nvSpPr>
        <p:spPr>
          <a:xfrm>
            <a:off x="3239640" y="3682080"/>
            <a:ext cx="2649240" cy="1896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plan de texte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Second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Troisième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Quatrième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Cinquième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Sixième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Septième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4" name="PlaceHolder 7"/>
          <p:cNvSpPr>
            <a:spLocks noGrp="1"/>
          </p:cNvSpPr>
          <p:nvPr>
            <p:ph type="body"/>
          </p:nvPr>
        </p:nvSpPr>
        <p:spPr>
          <a:xfrm>
            <a:off x="6022080" y="3682080"/>
            <a:ext cx="2649240" cy="1896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plan de texte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Second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Troisième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Quatrième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Cinquième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Sixième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Septième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Standard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r>
              <a:rPr b="0" lang="fr-FR" sz="44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texte-titre</a:t>
            </a:r>
            <a:endParaRPr b="0" lang="fr-FR" sz="4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6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32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plan de texte</a:t>
            </a:r>
            <a:endParaRPr b="0" lang="fr-FR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2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Second niveau de plan</a:t>
            </a:r>
            <a:endParaRPr b="0" lang="fr-FR" sz="2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24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Troisième niveau de plan</a:t>
            </a:r>
            <a:endParaRPr b="0" lang="fr-FR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Quatrième niveau de plan</a:t>
            </a:r>
            <a:endParaRPr b="0" lang="fr-FR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Cinquième niveau de plan</a:t>
            </a:r>
            <a:endParaRPr b="0" lang="fr-FR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Sixième niveau de plan</a:t>
            </a:r>
            <a:endParaRPr b="0" lang="fr-FR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Septième niveau de plan</a:t>
            </a:r>
            <a:endParaRPr b="0" lang="fr-FR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Standard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8880" cy="1144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texte-titre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Standard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8880" cy="1144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texte-titre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9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8880" cy="3976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plan de texte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Second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Troisième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Quatrième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Cinquième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Sixième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Septième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8880" cy="1144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texte-titre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8880" cy="1896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9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plan de texte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Second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Troisième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Quatrième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Cinquième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Sixième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Septième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8880" cy="1896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9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plan de texte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Second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Troisième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Quatrième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Cinquième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Sixième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Septième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Standard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8880" cy="1144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texte-titre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1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440" cy="3976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lnSpcReduction="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plan de texte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Second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Troisième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Quatrième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Cinquième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Sixième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Septième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2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440" cy="3976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lnSpcReduction="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plan de texte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Second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Troisième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Quatrième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Cinquième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Sixième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Septième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Standard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8880" cy="1144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texte-titre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mediaAndTx" preserve="1">
  <p:cSld name="Standard 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Tx" preserve="1">
  <p:cSld name="Standard 1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8880" cy="1144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texte-titre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5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440" cy="1896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plan de texte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Second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Troisième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Quatrième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Cinquième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Sixième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Septième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6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440" cy="3976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lnSpcReduction="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plan de texte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Second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Troisième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Quatrième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Cinquième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Sixième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Septième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7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440" cy="1896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plan de texte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Second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Troisième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Quatrième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Cinquième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Sixième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Septième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AndTwoObj" preserve="1">
  <p:cSld name="Standard 1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8880" cy="1144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texte-titre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9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440" cy="3976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lnSpcReduction="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plan de texte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Second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Troisième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Quatrième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Cinquième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Sixième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Septième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0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440" cy="1896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plan de texte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Second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Troisième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Quatrième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Cinquième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Sixième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Septième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1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440" cy="1896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plan de texte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Second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Troisième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Quatrième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Cinquième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Sixième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Septième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8880" cy="1144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texte-titre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440" cy="1896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plan de texte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Second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Troisième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Quatrième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Cinquième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Sixième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Septième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440" cy="1896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plan de texte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Second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Troisième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Quatrième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Cinquième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Sixième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Septième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440" cy="1896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plan de texte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Second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Troisième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Quatrième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Cinquième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Sixième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Septième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" name="PlaceHolder 5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440" cy="1896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plan de texte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Second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Troisième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Quatrième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Cinquième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Sixième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Septième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8880" cy="1144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texte-titre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2649240" cy="1896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plan de texte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Second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Troisième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Quatrième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Cinquième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Sixième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Septième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" name="PlaceHolder 3"/>
          <p:cNvSpPr>
            <a:spLocks noGrp="1"/>
          </p:cNvSpPr>
          <p:nvPr>
            <p:ph type="body"/>
          </p:nvPr>
        </p:nvSpPr>
        <p:spPr>
          <a:xfrm>
            <a:off x="3239640" y="1604520"/>
            <a:ext cx="2649240" cy="1896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plan de texte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Second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Troisième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Quatrième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Cinquième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Sixième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Septième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" name="PlaceHolder 4"/>
          <p:cNvSpPr>
            <a:spLocks noGrp="1"/>
          </p:cNvSpPr>
          <p:nvPr>
            <p:ph type="body"/>
          </p:nvPr>
        </p:nvSpPr>
        <p:spPr>
          <a:xfrm>
            <a:off x="6022080" y="1604520"/>
            <a:ext cx="2649240" cy="1896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plan de texte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Second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Troisième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Quatrième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Cinquième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Sixième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Septième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" name="PlaceHolder 5"/>
          <p:cNvSpPr>
            <a:spLocks noGrp="1"/>
          </p:cNvSpPr>
          <p:nvPr>
            <p:ph type="body"/>
          </p:nvPr>
        </p:nvSpPr>
        <p:spPr>
          <a:xfrm>
            <a:off x="457200" y="3682080"/>
            <a:ext cx="2649240" cy="1896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plan de texte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Second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Troisième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Quatrième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Cinquième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Sixième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Septième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" name="PlaceHolder 6"/>
          <p:cNvSpPr>
            <a:spLocks noGrp="1"/>
          </p:cNvSpPr>
          <p:nvPr>
            <p:ph type="body"/>
          </p:nvPr>
        </p:nvSpPr>
        <p:spPr>
          <a:xfrm>
            <a:off x="3239640" y="3682080"/>
            <a:ext cx="2649240" cy="1896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plan de texte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Second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Troisième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Quatrième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Cinquième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Sixième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Septième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" name="PlaceHolder 7"/>
          <p:cNvSpPr>
            <a:spLocks noGrp="1"/>
          </p:cNvSpPr>
          <p:nvPr>
            <p:ph type="body"/>
          </p:nvPr>
        </p:nvSpPr>
        <p:spPr>
          <a:xfrm>
            <a:off x="6022080" y="3682080"/>
            <a:ext cx="2649240" cy="1896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plan de texte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Second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Troisième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Quatrième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Cinquième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Sixième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Septième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r>
              <a:rPr b="0" lang="fr-FR" sz="44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texte-titre</a:t>
            </a:r>
            <a:endParaRPr b="0" lang="fr-FR" sz="4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32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plan de texte</a:t>
            </a:r>
            <a:endParaRPr b="0" lang="fr-FR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2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Second niveau de plan</a:t>
            </a:r>
            <a:endParaRPr b="0" lang="fr-FR" sz="2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24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Troisième niveau de plan</a:t>
            </a:r>
            <a:endParaRPr b="0" lang="fr-FR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Quatrième niveau de plan</a:t>
            </a:r>
            <a:endParaRPr b="0" lang="fr-FR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Cinquième niveau de plan</a:t>
            </a:r>
            <a:endParaRPr b="0" lang="fr-FR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Sixième niveau de plan</a:t>
            </a:r>
            <a:endParaRPr b="0" lang="fr-FR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Septième niveau de plan</a:t>
            </a:r>
            <a:endParaRPr b="0" lang="fr-FR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8880" cy="1144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texte-titre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8880" cy="1144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texte-titre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8880" cy="3976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plan de texte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Second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Troisième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Quatrième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Cinquième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Sixième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Septième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8880" cy="1144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texte-titre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5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440" cy="3976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lnSpcReduction="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plan de texte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Second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Troisième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Quatrième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Cinquième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Sixième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Septième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6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440" cy="3976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lnSpcReduction="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plan de texte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Second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Troisième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Quatrième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Cinquième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Sixième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Septième niveau de plan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8880" cy="1144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texte-titre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_rels/slideMaster13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2.xml"/><Relationship Id="rId12" Type="http://schemas.openxmlformats.org/officeDocument/2006/relationships/slideLayout" Target="../slideLayouts/slideLayout23.xml"/><Relationship Id="rId13" Type="http://schemas.openxmlformats.org/officeDocument/2006/relationships/slideLayout" Target="../slideLayouts/slideLayout24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Masters/slideMaster1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image" Target="../media/image2.png"/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5" Type="http://schemas.openxmlformats.org/officeDocument/2006/relationships/slideLayout" Target="../slideLayouts/slideLayout5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image" Target="../media/image15.png"/><Relationship Id="rId3" Type="http://schemas.microsoft.com/office/2007/relationships/hdphoto" Target="../media/hdphoto1.wdp"/><Relationship Id="rId4" Type="http://schemas.openxmlformats.org/officeDocument/2006/relationships/image" Target="../media/image16.png"/><Relationship Id="rId5" Type="http://schemas.microsoft.com/office/2007/relationships/hdphoto" Target="../media/hdphoto2.wdp"/><Relationship Id="rId6" Type="http://schemas.openxmlformats.org/officeDocument/2006/relationships/slideLayout" Target="../slideLayouts/slideLayout5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5.png"/><Relationship Id="rId2" Type="http://schemas.openxmlformats.org/officeDocument/2006/relationships/image" Target="../media/image6.png"/><Relationship Id="rId3" Type="http://schemas.openxmlformats.org/officeDocument/2006/relationships/image" Target="../media/image7.png"/><Relationship Id="rId4" Type="http://schemas.openxmlformats.org/officeDocument/2006/relationships/image" Target="../media/image8.png"/><Relationship Id="rId5" Type="http://schemas.openxmlformats.org/officeDocument/2006/relationships/image" Target="../media/image9.png"/><Relationship Id="rId6" Type="http://schemas.openxmlformats.org/officeDocument/2006/relationships/slideLayout" Target="../slideLayouts/slideLayout17.xml"/><Relationship Id="rId7" Type="http://schemas.openxmlformats.org/officeDocument/2006/relationships/notesSlide" Target="../notesSlides/notesSlide2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5.png"/><Relationship Id="rId2" Type="http://schemas.openxmlformats.org/officeDocument/2006/relationships/slideLayout" Target="../slideLayouts/slideLayout17.xml"/><Relationship Id="rId3" Type="http://schemas.openxmlformats.org/officeDocument/2006/relationships/notesSlide" Target="../notesSlides/notesSlide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5.png"/><Relationship Id="rId2" Type="http://schemas.openxmlformats.org/officeDocument/2006/relationships/image" Target="../media/image10.png"/><Relationship Id="rId3" Type="http://schemas.openxmlformats.org/officeDocument/2006/relationships/image" Target="../media/image11.png"/><Relationship Id="rId4" Type="http://schemas.openxmlformats.org/officeDocument/2006/relationships/slideLayout" Target="../slideLayouts/slideLayout17.xml"/><Relationship Id="rId5" Type="http://schemas.openxmlformats.org/officeDocument/2006/relationships/notesSlide" Target="../notesSlides/notesSlide4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5.png"/><Relationship Id="rId2" Type="http://schemas.openxmlformats.org/officeDocument/2006/relationships/image" Target="../media/image10.png"/><Relationship Id="rId3" Type="http://schemas.openxmlformats.org/officeDocument/2006/relationships/image" Target="../media/image11.png"/><Relationship Id="rId4" Type="http://schemas.openxmlformats.org/officeDocument/2006/relationships/image" Target="../media/image12.png"/><Relationship Id="rId5" Type="http://schemas.openxmlformats.org/officeDocument/2006/relationships/slideLayout" Target="../slideLayouts/slideLayout17.xml"/><Relationship Id="rId6" Type="http://schemas.openxmlformats.org/officeDocument/2006/relationships/notesSlide" Target="../notesSlides/notesSlide5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5.png"/><Relationship Id="rId2" Type="http://schemas.openxmlformats.org/officeDocument/2006/relationships/image" Target="../media/image10.png"/><Relationship Id="rId3" Type="http://schemas.openxmlformats.org/officeDocument/2006/relationships/image" Target="../media/image11.png"/><Relationship Id="rId4" Type="http://schemas.openxmlformats.org/officeDocument/2006/relationships/image" Target="../media/image13.tif"/><Relationship Id="rId5" Type="http://schemas.openxmlformats.org/officeDocument/2006/relationships/slideLayout" Target="../slideLayouts/slideLayout17.xml"/><Relationship Id="rId6" Type="http://schemas.openxmlformats.org/officeDocument/2006/relationships/notesSlide" Target="../notesSlides/notesSlide6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5.png"/><Relationship Id="rId2" Type="http://schemas.openxmlformats.org/officeDocument/2006/relationships/image" Target="../media/image10.png"/><Relationship Id="rId3" Type="http://schemas.openxmlformats.org/officeDocument/2006/relationships/image" Target="../media/image11.png"/><Relationship Id="rId4" Type="http://schemas.openxmlformats.org/officeDocument/2006/relationships/image" Target="../media/image14.tif"/><Relationship Id="rId5" Type="http://schemas.openxmlformats.org/officeDocument/2006/relationships/slideLayout" Target="../slideLayouts/slideLayout17.xml"/><Relationship Id="rId6" Type="http://schemas.openxmlformats.org/officeDocument/2006/relationships/notesSlide" Target="../notesSlides/notesSlide7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image" Target="../media/image5.png"/><Relationship Id="rId2" Type="http://schemas.openxmlformats.org/officeDocument/2006/relationships/image" Target="../media/image10.png"/><Relationship Id="rId3" Type="http://schemas.openxmlformats.org/officeDocument/2006/relationships/image" Target="../media/image11.png"/><Relationship Id="rId4" Type="http://schemas.openxmlformats.org/officeDocument/2006/relationships/slideLayout" Target="../slideLayouts/slideLayout17.xml"/><Relationship Id="rId5" Type="http://schemas.openxmlformats.org/officeDocument/2006/relationships/notesSlide" Target="../notesSlides/notesSlide8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image" Target="../media/image5.png"/><Relationship Id="rId2" Type="http://schemas.openxmlformats.org/officeDocument/2006/relationships/image" Target="../media/image10.png"/><Relationship Id="rId3" Type="http://schemas.openxmlformats.org/officeDocument/2006/relationships/slideLayout" Target="../slideLayouts/slideLayout17.xml"/><Relationship Id="rId4" Type="http://schemas.openxmlformats.org/officeDocument/2006/relationships/notesSlide" Target="../notesSlides/notesSlide9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" name="Image 6_0" descr=""/>
          <p:cNvPicPr/>
          <p:nvPr/>
        </p:nvPicPr>
        <p:blipFill>
          <a:blip r:embed="rId1"/>
          <a:stretch/>
        </p:blipFill>
        <p:spPr>
          <a:xfrm>
            <a:off x="0" y="0"/>
            <a:ext cx="9131040" cy="68450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79" name="Picture 2_0" descr="C:\Users\Mathilde\Downloads\cadre_blanc.png"/>
          <p:cNvPicPr/>
          <p:nvPr/>
        </p:nvPicPr>
        <p:blipFill>
          <a:blip r:embed="rId2"/>
          <a:stretch/>
        </p:blipFill>
        <p:spPr>
          <a:xfrm>
            <a:off x="4223880" y="836640"/>
            <a:ext cx="4918320" cy="517176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80" name="Picture 2_1" descr="C:\wamp\www\VIRALGAMES_2012-Corporate\Graphs\Sources\Images\ombre.png"/>
          <p:cNvPicPr/>
          <p:nvPr/>
        </p:nvPicPr>
        <p:blipFill>
          <a:blip r:embed="rId3"/>
          <a:stretch/>
        </p:blipFill>
        <p:spPr>
          <a:xfrm>
            <a:off x="5461200" y="5454000"/>
            <a:ext cx="2439360" cy="266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81" name="Picture 3_0" descr="C:\Users\Mathilde\Downloads\logo_baseline.png"/>
          <p:cNvPicPr/>
          <p:nvPr/>
        </p:nvPicPr>
        <p:blipFill>
          <a:blip r:embed="rId4"/>
          <a:stretch/>
        </p:blipFill>
        <p:spPr>
          <a:xfrm>
            <a:off x="4572000" y="1092240"/>
            <a:ext cx="4316040" cy="739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82" name="CustomShape 1"/>
          <p:cNvSpPr/>
          <p:nvPr/>
        </p:nvSpPr>
        <p:spPr>
          <a:xfrm>
            <a:off x="155520" y="-144360"/>
            <a:ext cx="291960" cy="291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83" name="CustomShape 2"/>
          <p:cNvSpPr/>
          <p:nvPr/>
        </p:nvSpPr>
        <p:spPr>
          <a:xfrm>
            <a:off x="307800" y="7920"/>
            <a:ext cx="291960" cy="291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84" name="CustomShape 3"/>
          <p:cNvSpPr/>
          <p:nvPr/>
        </p:nvSpPr>
        <p:spPr>
          <a:xfrm>
            <a:off x="4412520" y="2255400"/>
            <a:ext cx="4685040" cy="2537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 anchorCtr="1">
            <a:normAutofit/>
          </a:bodyPr>
          <a:p>
            <a:pPr algn="ctr">
              <a:lnSpc>
                <a:spcPct val="100000"/>
              </a:lnSpc>
              <a:tabLst>
                <a:tab algn="l" pos="408240"/>
              </a:tabLst>
            </a:pPr>
            <a:endParaRPr b="0" lang="fr-FR" sz="4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>
              <a:lnSpc>
                <a:spcPct val="100000"/>
              </a:lnSpc>
              <a:tabLst>
                <a:tab algn="l" pos="408240"/>
              </a:tabLst>
            </a:pPr>
            <a:r>
              <a:rPr b="0" lang="fr-FR" sz="4000" strike="noStrike" u="none">
                <a:solidFill>
                  <a:srgbClr val="666666"/>
                </a:solidFill>
                <a:effectLst/>
                <a:uFillTx/>
                <a:latin typeface="Tahoma"/>
                <a:ea typeface="DejaVu Sans"/>
              </a:rPr>
              <a:t>PROMOS GROHE </a:t>
            </a:r>
            <a:endParaRPr b="0" lang="fr-FR" sz="4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>
              <a:lnSpc>
                <a:spcPct val="100000"/>
              </a:lnSpc>
              <a:tabLst>
                <a:tab algn="l" pos="408240"/>
              </a:tabLst>
            </a:pPr>
            <a:endParaRPr b="0" lang="fr-FR" sz="4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>
              <a:lnSpc>
                <a:spcPct val="100000"/>
              </a:lnSpc>
              <a:tabLst>
                <a:tab algn="l" pos="408240"/>
              </a:tabLst>
            </a:pPr>
            <a:r>
              <a:rPr b="0" lang="fr-FR" sz="4000" strike="noStrike" u="none">
                <a:solidFill>
                  <a:srgbClr val="666666"/>
                </a:solidFill>
                <a:effectLst/>
                <a:uFillTx/>
                <a:latin typeface="Tahoma"/>
                <a:ea typeface="DejaVu Sans"/>
              </a:rPr>
              <a:t>TF2 2026</a:t>
            </a:r>
            <a:endParaRPr b="0" lang="fr-FR" sz="4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7" name="Image 6" descr=""/>
          <p:cNvPicPr/>
          <p:nvPr/>
        </p:nvPicPr>
        <p:blipFill>
          <a:blip r:embed="rId1"/>
          <a:stretch/>
        </p:blipFill>
        <p:spPr>
          <a:xfrm>
            <a:off x="0" y="0"/>
            <a:ext cx="9131040" cy="68450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38" name="Picture 2" descr="C:\Users\Mathilde\Downloads\cadre_blanc.png"/>
          <p:cNvPicPr/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/>
        </p:blipFill>
        <p:spPr>
          <a:xfrm>
            <a:off x="2339640" y="836640"/>
            <a:ext cx="6802560" cy="5171760"/>
          </a:xfrm>
          <a:prstGeom prst="rect">
            <a:avLst/>
          </a:prstGeom>
          <a:noFill/>
          <a:ln w="0">
            <a:noFill/>
          </a:ln>
        </p:spPr>
      </p:pic>
      <p:graphicFrame>
        <p:nvGraphicFramePr>
          <p:cNvPr id="239" name="Table 1"/>
          <p:cNvGraphicFramePr/>
          <p:nvPr/>
        </p:nvGraphicFramePr>
        <p:xfrm>
          <a:off x="2897280" y="2493360"/>
          <a:ext cx="3096000" cy="3096000"/>
        </p:xfrm>
        <a:graphic>
          <a:graphicData uri="http://schemas.openxmlformats.org/drawingml/2006/table">
            <a:tbl>
              <a:tblPr/>
              <a:tblGrid>
                <a:gridCol w="3096360"/>
              </a:tblGrid>
              <a:tr h="1548000">
                <a:tc>
                  <a:txBody>
                    <a:bodyPr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tabLst>
                          <a:tab algn="l" pos="408240"/>
                        </a:tabLst>
                      </a:pPr>
                      <a:r>
                        <a:rPr b="1" lang="fr-FR" sz="1600" strike="noStrike" u="none">
                          <a:solidFill>
                            <a:srgbClr val="68bb97"/>
                          </a:solidFill>
                          <a:effectLst/>
                          <a:uFillTx/>
                          <a:latin typeface="Tahoma"/>
                          <a:ea typeface="Tahoma"/>
                        </a:rPr>
                        <a:t>Serei LOR</a:t>
                      </a:r>
                      <a:endParaRPr b="0" lang="fr-FR" sz="16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tabLst>
                          <a:tab algn="l" pos="408240"/>
                        </a:tabLst>
                      </a:pPr>
                      <a:r>
                        <a:rPr b="0" lang="fr-FR" sz="1600" strike="noStrike" u="none">
                          <a:solidFill>
                            <a:srgbClr val="818386"/>
                          </a:solidFill>
                          <a:effectLst/>
                          <a:uFillTx/>
                          <a:latin typeface="Tahoma"/>
                          <a:ea typeface="Tahoma"/>
                        </a:rPr>
                        <a:t>Directeur Général</a:t>
                      </a:r>
                      <a:endParaRPr b="0" lang="fr-FR" sz="16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tabLst>
                          <a:tab algn="l" pos="408240"/>
                        </a:tabLst>
                      </a:pPr>
                      <a:r>
                        <a:rPr b="0" lang="fr-FR" sz="1600" strike="noStrike" u="none">
                          <a:solidFill>
                            <a:srgbClr val="818386"/>
                          </a:solidFill>
                          <a:effectLst/>
                          <a:uFillTx/>
                          <a:latin typeface="Tahoma"/>
                          <a:ea typeface="Tahoma"/>
                        </a:rPr>
                        <a:t>serei.lor@viralgames.fr</a:t>
                      </a:r>
                      <a:endParaRPr b="0" lang="fr-FR" sz="16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tabLst>
                          <a:tab algn="l" pos="408240"/>
                        </a:tabLst>
                      </a:pPr>
                      <a:r>
                        <a:rPr b="0" lang="fr-FR" sz="1600" strike="noStrike" u="none">
                          <a:solidFill>
                            <a:srgbClr val="818386"/>
                          </a:solidFill>
                          <a:effectLst/>
                          <a:uFillTx/>
                          <a:latin typeface="Tahoma"/>
                          <a:ea typeface="Tahoma"/>
                        </a:rPr>
                        <a:t>Tél : 09 72 11 01 33</a:t>
                      </a:r>
                      <a:endParaRPr b="0" lang="fr-FR" sz="16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tabLst>
                          <a:tab algn="l" pos="408240"/>
                        </a:tabLst>
                      </a:pPr>
                      <a:r>
                        <a:rPr b="0" lang="fr-FR" sz="1600" strike="noStrike" u="none">
                          <a:solidFill>
                            <a:srgbClr val="818386"/>
                          </a:solidFill>
                          <a:effectLst/>
                          <a:uFillTx/>
                          <a:latin typeface="Tahoma"/>
                          <a:ea typeface="Tahoma"/>
                        </a:rPr>
                        <a:t>Mob : 06 24 86 15 66</a:t>
                      </a:r>
                      <a:endParaRPr b="0" lang="fr-FR" sz="16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noFill/>
                      <a:prstDash val="solid"/>
                    </a:lnL>
                    <a:lnR w="12240">
                      <a:noFill/>
                      <a:prstDash val="solid"/>
                    </a:lnR>
                    <a:lnT w="12240">
                      <a:noFill/>
                      <a:prstDash val="solid"/>
                    </a:lnT>
                    <a:lnB w="12240">
                      <a:noFill/>
                      <a:prstDash val="solid"/>
                    </a:lnB>
                    <a:noFill/>
                  </a:tcPr>
                </a:tc>
              </a:tr>
              <a:tr h="1548000">
                <a:tc>
                  <a:txBody>
                    <a:bodyPr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tabLst>
                          <a:tab algn="l" pos="408240"/>
                        </a:tabLst>
                      </a:pPr>
                      <a:r>
                        <a:rPr b="1" lang="fr-FR" sz="1600" strike="noStrike" u="none">
                          <a:solidFill>
                            <a:srgbClr val="68bb97"/>
                          </a:solidFill>
                          <a:effectLst/>
                          <a:uFillTx/>
                          <a:latin typeface="Tahoma"/>
                          <a:ea typeface="Tahoma"/>
                        </a:rPr>
                        <a:t>Agence Toulouse</a:t>
                      </a:r>
                      <a:endParaRPr b="0" lang="fr-FR" sz="16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tabLst>
                          <a:tab algn="l" pos="408240"/>
                        </a:tabLst>
                      </a:pPr>
                      <a:r>
                        <a:rPr b="0" lang="fr-FR" sz="1600" strike="noStrike" u="none">
                          <a:solidFill>
                            <a:srgbClr val="818386"/>
                          </a:solidFill>
                          <a:effectLst/>
                          <a:uFillTx/>
                          <a:latin typeface="Tahoma"/>
                          <a:ea typeface="Tahoma"/>
                        </a:rPr>
                        <a:t>Immeuble ACTYS 1</a:t>
                      </a:r>
                      <a:endParaRPr b="0" lang="fr-FR" sz="16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tabLst>
                          <a:tab algn="l" pos="408240"/>
                        </a:tabLst>
                      </a:pPr>
                      <a:r>
                        <a:rPr b="0" lang="fr-FR" sz="1600" strike="noStrike" u="none">
                          <a:solidFill>
                            <a:srgbClr val="818386"/>
                          </a:solidFill>
                          <a:effectLst/>
                          <a:uFillTx/>
                          <a:latin typeface="Tahoma"/>
                          <a:ea typeface="Tahoma"/>
                        </a:rPr>
                        <a:t>55 Rue L’Occitane</a:t>
                      </a:r>
                      <a:endParaRPr b="0" lang="fr-FR" sz="16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tabLst>
                          <a:tab algn="l" pos="408240"/>
                        </a:tabLst>
                      </a:pPr>
                      <a:r>
                        <a:rPr b="0" lang="fr-FR" sz="1600" strike="noStrike" u="none">
                          <a:solidFill>
                            <a:srgbClr val="818386"/>
                          </a:solidFill>
                          <a:effectLst/>
                          <a:uFillTx/>
                          <a:latin typeface="Tahoma"/>
                          <a:ea typeface="Tahoma"/>
                        </a:rPr>
                        <a:t>31670 LABEGE</a:t>
                      </a:r>
                      <a:endParaRPr b="0" lang="fr-FR" sz="16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noFill/>
                      <a:prstDash val="solid"/>
                    </a:lnL>
                    <a:lnR w="12240">
                      <a:noFill/>
                      <a:prstDash val="solid"/>
                    </a:lnR>
                    <a:lnT w="12240">
                      <a:noFill/>
                      <a:prstDash val="solid"/>
                    </a:lnT>
                    <a:lnB w="12240">
                      <a:noFill/>
                      <a:prstDash val="soli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240" name="Table 2"/>
          <p:cNvGraphicFramePr/>
          <p:nvPr/>
        </p:nvGraphicFramePr>
        <p:xfrm>
          <a:off x="5868000" y="2486880"/>
          <a:ext cx="3096000" cy="3096000"/>
        </p:xfrm>
        <a:graphic>
          <a:graphicData uri="http://schemas.openxmlformats.org/drawingml/2006/table">
            <a:tbl>
              <a:tblPr/>
              <a:tblGrid>
                <a:gridCol w="3096360"/>
              </a:tblGrid>
              <a:tr h="1548000">
                <a:tc>
                  <a:txBody>
                    <a:bodyPr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tabLst>
                          <a:tab algn="l" pos="408240"/>
                        </a:tabLst>
                      </a:pPr>
                      <a:r>
                        <a:rPr b="1" lang="fr-FR" sz="1600" strike="noStrike" u="none">
                          <a:solidFill>
                            <a:srgbClr val="e16c00"/>
                          </a:solidFill>
                          <a:effectLst/>
                          <a:uFillTx/>
                          <a:latin typeface="Tahoma"/>
                          <a:ea typeface="Tahoma"/>
                        </a:rPr>
                        <a:t>Samuel DUPUY</a:t>
                      </a:r>
                      <a:endParaRPr b="0" lang="fr-FR" sz="16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tabLst>
                          <a:tab algn="l" pos="408240"/>
                        </a:tabLst>
                      </a:pPr>
                      <a:r>
                        <a:rPr b="0" lang="fr-FR" sz="1600" strike="noStrike" u="none">
                          <a:solidFill>
                            <a:srgbClr val="818386"/>
                          </a:solidFill>
                          <a:effectLst/>
                          <a:uFillTx/>
                          <a:latin typeface="Tahoma"/>
                          <a:ea typeface="Tahoma"/>
                        </a:rPr>
                        <a:t>Directeur projets</a:t>
                      </a:r>
                      <a:endParaRPr b="0" lang="fr-FR" sz="16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tabLst>
                          <a:tab algn="l" pos="408240"/>
                        </a:tabLst>
                      </a:pPr>
                      <a:r>
                        <a:rPr b="0" lang="fr-FR" sz="1600" strike="noStrike" u="none">
                          <a:solidFill>
                            <a:srgbClr val="818386"/>
                          </a:solidFill>
                          <a:effectLst/>
                          <a:uFillTx/>
                          <a:latin typeface="Tahoma"/>
                          <a:ea typeface="Tahoma"/>
                        </a:rPr>
                        <a:t>sdupuy@viralgames.fr</a:t>
                      </a:r>
                      <a:endParaRPr b="0" lang="fr-FR" sz="16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tabLst>
                          <a:tab algn="l" pos="408240"/>
                        </a:tabLst>
                      </a:pPr>
                      <a:r>
                        <a:rPr b="0" lang="fr-FR" sz="1600" strike="noStrike" u="none">
                          <a:solidFill>
                            <a:srgbClr val="818386"/>
                          </a:solidFill>
                          <a:effectLst/>
                          <a:uFillTx/>
                          <a:latin typeface="Tahoma"/>
                          <a:ea typeface="Tahoma"/>
                        </a:rPr>
                        <a:t>Tél : 09 51 22 96 88</a:t>
                      </a:r>
                      <a:endParaRPr b="0" lang="fr-FR" sz="16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tabLst>
                          <a:tab algn="l" pos="408240"/>
                        </a:tabLst>
                      </a:pPr>
                      <a:r>
                        <a:rPr b="0" lang="fr-FR" sz="1600" strike="noStrike" u="none">
                          <a:solidFill>
                            <a:srgbClr val="818386"/>
                          </a:solidFill>
                          <a:effectLst/>
                          <a:uFillTx/>
                          <a:latin typeface="Tahoma"/>
                          <a:ea typeface="Tahoma"/>
                        </a:rPr>
                        <a:t>Mob : 06 15 93 67 21</a:t>
                      </a:r>
                      <a:endParaRPr b="0" lang="fr-FR" sz="16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noFill/>
                      <a:prstDash val="solid"/>
                    </a:lnL>
                    <a:lnR w="12240">
                      <a:noFill/>
                      <a:prstDash val="solid"/>
                    </a:lnR>
                    <a:lnT w="12240">
                      <a:noFill/>
                      <a:prstDash val="solid"/>
                    </a:lnT>
                    <a:lnB w="12240">
                      <a:noFill/>
                      <a:prstDash val="solid"/>
                    </a:lnB>
                    <a:noFill/>
                  </a:tcPr>
                </a:tc>
              </a:tr>
              <a:tr h="1548000">
                <a:tc>
                  <a:txBody>
                    <a:bodyPr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tabLst>
                          <a:tab algn="l" pos="408240"/>
                        </a:tabLst>
                      </a:pPr>
                      <a:r>
                        <a:rPr b="1" lang="fr-FR" sz="1600" strike="noStrike" u="none">
                          <a:solidFill>
                            <a:srgbClr val="e16c00"/>
                          </a:solidFill>
                          <a:effectLst/>
                          <a:uFillTx/>
                          <a:latin typeface="Tahoma"/>
                          <a:ea typeface="Tahoma"/>
                        </a:rPr>
                        <a:t>Agence Paris</a:t>
                      </a:r>
                      <a:endParaRPr b="0" lang="fr-FR" sz="16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tabLst>
                          <a:tab algn="l" pos="408240"/>
                        </a:tabLst>
                      </a:pPr>
                      <a:r>
                        <a:rPr b="0" lang="fr-FR" sz="1600" strike="noStrike" u="none">
                          <a:solidFill>
                            <a:srgbClr val="818386"/>
                          </a:solidFill>
                          <a:effectLst/>
                          <a:uFillTx/>
                          <a:latin typeface="Tahoma"/>
                          <a:ea typeface="Tahoma"/>
                        </a:rPr>
                        <a:t>11 Rue d’Orléans</a:t>
                      </a:r>
                      <a:endParaRPr b="0" lang="fr-FR" sz="16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tabLst>
                          <a:tab algn="l" pos="408240"/>
                        </a:tabLst>
                      </a:pPr>
                      <a:r>
                        <a:rPr b="0" lang="fr-FR" sz="1600" strike="noStrike" u="none">
                          <a:solidFill>
                            <a:srgbClr val="818386"/>
                          </a:solidFill>
                          <a:effectLst/>
                          <a:uFillTx/>
                          <a:latin typeface="Tahoma"/>
                          <a:ea typeface="Tahoma"/>
                        </a:rPr>
                        <a:t>92 210 SAINT CLOUD</a:t>
                      </a:r>
                      <a:endParaRPr b="0" lang="fr-FR" sz="16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tabLst>
                          <a:tab algn="l" pos="408240"/>
                        </a:tabLst>
                      </a:pPr>
                      <a:endParaRPr b="0" lang="fr-FR" sz="16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noFill/>
                      <a:prstDash val="solid"/>
                    </a:lnL>
                    <a:lnR w="12240">
                      <a:noFill/>
                      <a:prstDash val="solid"/>
                    </a:lnR>
                    <a:lnT w="12240">
                      <a:noFill/>
                      <a:prstDash val="solid"/>
                    </a:lnT>
                    <a:lnB w="12240">
                      <a:noFill/>
                      <a:prstDash val="solid"/>
                    </a:lnB>
                    <a:noFill/>
                  </a:tcPr>
                </a:tc>
              </a:tr>
            </a:tbl>
          </a:graphicData>
        </a:graphic>
      </p:graphicFrame>
      <p:pic>
        <p:nvPicPr>
          <p:cNvPr id="241" name="Picture 3" descr="C:\Users\Mathilde\Downloads\logo_baseline.png"/>
          <p:cNvPicPr/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/>
        </p:blipFill>
        <p:spPr>
          <a:xfrm>
            <a:off x="3132000" y="980640"/>
            <a:ext cx="5315760" cy="91332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"/>
          <p:cNvSpPr/>
          <p:nvPr/>
        </p:nvSpPr>
        <p:spPr>
          <a:xfrm>
            <a:off x="5489640" y="4320000"/>
            <a:ext cx="558360" cy="558360"/>
          </a:xfrm>
          <a:prstGeom prst="ellipse">
            <a:avLst/>
          </a:prstGeom>
          <a:solidFill>
            <a:srgbClr val="ffffff"/>
          </a:solidFill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6" name="CustomShape 1"/>
          <p:cNvSpPr/>
          <p:nvPr/>
        </p:nvSpPr>
        <p:spPr>
          <a:xfrm>
            <a:off x="457200" y="274680"/>
            <a:ext cx="8260200" cy="1130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/>
          </a:bodyPr>
          <a:p>
            <a:pPr>
              <a:lnSpc>
                <a:spcPct val="100000"/>
              </a:lnSpc>
              <a:tabLst>
                <a:tab algn="l" pos="408240"/>
              </a:tabLst>
            </a:pPr>
            <a:r>
              <a:rPr b="1" lang="fr-FR" sz="2400" strike="noStrike" u="none">
                <a:solidFill>
                  <a:srgbClr val="e16c00"/>
                </a:solidFill>
                <a:effectLst/>
                <a:uFillTx/>
                <a:latin typeface="Tahoma"/>
                <a:ea typeface="Tahoma"/>
              </a:rPr>
              <a:t>QR Code → Landing page (site agence)</a:t>
            </a:r>
            <a:endParaRPr b="0" lang="fr-FR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7" name="Line 2"/>
          <p:cNvSpPr/>
          <p:nvPr/>
        </p:nvSpPr>
        <p:spPr>
          <a:xfrm>
            <a:off x="539280" y="1124640"/>
            <a:ext cx="1152360" cy="360"/>
          </a:xfrm>
          <a:prstGeom prst="line">
            <a:avLst/>
          </a:prstGeom>
          <a:ln w="12700">
            <a:solidFill>
              <a:srgbClr val="d9d9d9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-44640" bIns="-44640" anchor="t" anchorCtr="1">
            <a:noAutofit/>
          </a:bodyPr>
          <a:p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pic>
        <p:nvPicPr>
          <p:cNvPr id="88" name="Picture 2_5" descr="C:\wamp\www\VIRALGAMES_2012-Corporate\Graphs\Sources\Images\vague_bordure.png"/>
          <p:cNvPicPr/>
          <p:nvPr/>
        </p:nvPicPr>
        <p:blipFill>
          <a:blip r:embed="rId1"/>
          <a:stretch/>
        </p:blipFill>
        <p:spPr>
          <a:xfrm>
            <a:off x="8316360" y="0"/>
            <a:ext cx="814680" cy="68450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89" name="CustomShape 3"/>
          <p:cNvSpPr/>
          <p:nvPr/>
        </p:nvSpPr>
        <p:spPr>
          <a:xfrm>
            <a:off x="6553080" y="6356520"/>
            <a:ext cx="2120760" cy="352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r">
              <a:lnSpc>
                <a:spcPct val="100000"/>
              </a:lnSpc>
              <a:tabLst>
                <a:tab algn="l" pos="408240"/>
              </a:tabLst>
            </a:pPr>
            <a:fld id="{4CF8BDAA-389C-4856-A0B9-1642EFAA221D}" type="slidenum">
              <a:rPr b="0" lang="fr-FR" sz="1200" strike="noStrike" u="none">
                <a:solidFill>
                  <a:srgbClr val="8b8b8b"/>
                </a:solidFill>
                <a:effectLst/>
                <a:uFillTx/>
                <a:latin typeface="Calibri"/>
                <a:ea typeface="DejaVu Sans"/>
              </a:rPr>
              <a:t>&lt;numéro&gt;</a:t>
            </a:fld>
            <a:endParaRPr b="0" lang="fr-FR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0" name="CustomShape 4"/>
          <p:cNvSpPr/>
          <p:nvPr/>
        </p:nvSpPr>
        <p:spPr>
          <a:xfrm>
            <a:off x="4680000" y="1202760"/>
            <a:ext cx="2879640" cy="1125720"/>
          </a:xfrm>
          <a:prstGeom prst="rect">
            <a:avLst/>
          </a:prstGeom>
          <a:solidFill>
            <a:srgbClr val="cccccc"/>
          </a:solidFill>
          <a:ln w="10080">
            <a:solidFill>
              <a:srgbClr val="3465a4">
                <a:alpha val="0"/>
              </a:srgbClr>
            </a:solidFill>
            <a:prstDash val="sysDash"/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marL="88920" algn="ctr">
              <a:lnSpc>
                <a:spcPct val="100000"/>
              </a:lnSpc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fr-FR" sz="1400" strike="noStrike" u="none">
                <a:solidFill>
                  <a:srgbClr val="000000"/>
                </a:solidFill>
                <a:effectLst/>
                <a:uFillTx/>
                <a:latin typeface="Calibri"/>
                <a:ea typeface="DejaVu Sans"/>
              </a:rPr>
              <a:t>Du 30 avril au 30 juin 2026</a:t>
            </a:r>
            <a:endParaRPr b="0" lang="fr-FR" sz="1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8920" algn="ctr">
              <a:lnSpc>
                <a:spcPct val="100000"/>
              </a:lnSpc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Calibri"/>
                <a:ea typeface="DejaVu Sans"/>
              </a:rPr>
              <a:t>PROMOS GROHE</a:t>
            </a:r>
            <a:br>
              <a:rPr sz="1800"/>
            </a:b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GRAND JEU </a:t>
            </a:r>
            <a:br>
              <a:rPr sz="1800"/>
            </a:b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Bulles de Douche</a:t>
            </a: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1" name="CustomShape 5"/>
          <p:cNvSpPr/>
          <p:nvPr/>
        </p:nvSpPr>
        <p:spPr>
          <a:xfrm>
            <a:off x="5004000" y="5939280"/>
            <a:ext cx="2158920" cy="431640"/>
          </a:xfrm>
          <a:prstGeom prst="roundRect">
            <a:avLst>
              <a:gd name="adj" fmla="val 16667"/>
            </a:avLst>
          </a:prstGeom>
          <a:solidFill>
            <a:srgbClr val="3465a4"/>
          </a:solidFill>
          <a:ln w="0"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  <a:tabLst>
                <a:tab algn="l" pos="408240"/>
              </a:tabLst>
            </a:pPr>
            <a:r>
              <a:rPr b="1" lang="fr-FR" sz="1400" strike="noStrike" u="none" cap="all">
                <a:solidFill>
                  <a:srgbClr val="ffffff"/>
                </a:solidFill>
                <a:effectLst/>
                <a:uFillTx/>
                <a:latin typeface="Calibri"/>
                <a:ea typeface="DejaVu Sans"/>
              </a:rPr>
              <a:t>Je joue</a:t>
            </a:r>
            <a:endParaRPr b="0" lang="fr-FR" sz="14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92" name="CustomShape 6"/>
          <p:cNvSpPr/>
          <p:nvPr/>
        </p:nvSpPr>
        <p:spPr>
          <a:xfrm>
            <a:off x="4464000" y="1080000"/>
            <a:ext cx="3238920" cy="5578920"/>
          </a:xfrm>
          <a:prstGeom prst="rect">
            <a:avLst/>
          </a:prstGeom>
          <a:noFill/>
          <a:ln w="9360">
            <a:solidFill>
              <a:srgbClr val="808080"/>
            </a:solidFill>
            <a:prstDash val="dashDot"/>
            <a:miter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noAutofit/>
          </a:bodyPr>
          <a:p>
            <a:pPr>
              <a:lnSpc>
                <a:spcPct val="100000"/>
              </a:lnSpc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8920">
              <a:lnSpc>
                <a:spcPct val="100000"/>
              </a:lnSpc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8920">
              <a:lnSpc>
                <a:spcPct val="100000"/>
              </a:lnSpc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93" name="" descr=""/>
          <p:cNvPicPr/>
          <p:nvPr/>
        </p:nvPicPr>
        <p:blipFill>
          <a:blip r:embed="rId2"/>
          <a:stretch/>
        </p:blipFill>
        <p:spPr>
          <a:xfrm>
            <a:off x="360000" y="2880000"/>
            <a:ext cx="2493720" cy="14274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94" name=""/>
          <p:cNvSpPr/>
          <p:nvPr/>
        </p:nvSpPr>
        <p:spPr>
          <a:xfrm>
            <a:off x="3060000" y="3420000"/>
            <a:ext cx="1078920" cy="538920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0">
            <a:solidFill>
              <a:srgbClr val="254061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</a:pP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95" name=""/>
          <p:cNvSpPr/>
          <p:nvPr/>
        </p:nvSpPr>
        <p:spPr>
          <a:xfrm>
            <a:off x="4680000" y="2628000"/>
            <a:ext cx="1620000" cy="1620000"/>
          </a:xfrm>
          <a:prstGeom prst="ellipse">
            <a:avLst/>
          </a:prstGeom>
          <a:solidFill>
            <a:srgbClr val="ffffff"/>
          </a:solidFill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6" name=""/>
          <p:cNvSpPr/>
          <p:nvPr/>
        </p:nvSpPr>
        <p:spPr>
          <a:xfrm>
            <a:off x="5940000" y="2448000"/>
            <a:ext cx="1440000" cy="1440000"/>
          </a:xfrm>
          <a:prstGeom prst="ellipse">
            <a:avLst/>
          </a:prstGeom>
          <a:solidFill>
            <a:srgbClr val="ffffff"/>
          </a:solidFill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97" name="" descr=""/>
          <p:cNvPicPr/>
          <p:nvPr/>
        </p:nvPicPr>
        <p:blipFill>
          <a:blip r:embed="rId3"/>
          <a:stretch/>
        </p:blipFill>
        <p:spPr>
          <a:xfrm>
            <a:off x="4950360" y="2808000"/>
            <a:ext cx="989640" cy="11980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98" name="" descr=""/>
          <p:cNvPicPr/>
          <p:nvPr/>
        </p:nvPicPr>
        <p:blipFill>
          <a:blip r:embed="rId4"/>
          <a:stretch/>
        </p:blipFill>
        <p:spPr>
          <a:xfrm>
            <a:off x="6180480" y="2717280"/>
            <a:ext cx="1125720" cy="9907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99" name=""/>
          <p:cNvSpPr/>
          <p:nvPr/>
        </p:nvSpPr>
        <p:spPr>
          <a:xfrm>
            <a:off x="5760000" y="3528000"/>
            <a:ext cx="1080000" cy="1080000"/>
          </a:xfrm>
          <a:prstGeom prst="ellipse">
            <a:avLst/>
          </a:prstGeom>
          <a:solidFill>
            <a:srgbClr val="ffffff"/>
          </a:solidFill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100" name="" descr=""/>
          <p:cNvPicPr/>
          <p:nvPr/>
        </p:nvPicPr>
        <p:blipFill>
          <a:blip r:embed="rId5"/>
          <a:stretch/>
        </p:blipFill>
        <p:spPr>
          <a:xfrm>
            <a:off x="5992560" y="3636000"/>
            <a:ext cx="703440" cy="9000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01" name=""/>
          <p:cNvSpPr/>
          <p:nvPr/>
        </p:nvSpPr>
        <p:spPr>
          <a:xfrm>
            <a:off x="5885640" y="4896000"/>
            <a:ext cx="270360" cy="270360"/>
          </a:xfrm>
          <a:prstGeom prst="ellipse">
            <a:avLst/>
          </a:prstGeom>
          <a:solidFill>
            <a:srgbClr val="ffffff"/>
          </a:solidFill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2" name="CustomShape 7"/>
          <p:cNvSpPr/>
          <p:nvPr/>
        </p:nvSpPr>
        <p:spPr>
          <a:xfrm rot="21303600">
            <a:off x="4438080" y="4874400"/>
            <a:ext cx="3305520" cy="885600"/>
          </a:xfrm>
          <a:prstGeom prst="rect">
            <a:avLst/>
          </a:prstGeom>
          <a:noFill/>
          <a:ln w="936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ctr">
            <a:normAutofit fontScale="85000" lnSpcReduction="19999"/>
          </a:bodyPr>
          <a:p>
            <a:pPr algn="ctr">
              <a:lnSpc>
                <a:spcPct val="100000"/>
              </a:lnSpc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fr-FR" sz="3200" strike="noStrike" u="none">
                <a:solidFill>
                  <a:srgbClr val="666666"/>
                </a:solidFill>
                <a:effectLst/>
                <a:uFillTx/>
                <a:latin typeface="Calibri"/>
                <a:ea typeface="DejaVu Sans"/>
              </a:rPr>
              <a:t>Vos achats TEMPESTA sont remboursés à 100 % !</a:t>
            </a:r>
            <a:endParaRPr b="0" lang="fr-FR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CustomShape 36"/>
          <p:cNvSpPr/>
          <p:nvPr/>
        </p:nvSpPr>
        <p:spPr>
          <a:xfrm>
            <a:off x="457200" y="274680"/>
            <a:ext cx="8260200" cy="1130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/>
          </a:bodyPr>
          <a:p>
            <a:pPr>
              <a:lnSpc>
                <a:spcPct val="100000"/>
              </a:lnSpc>
              <a:tabLst>
                <a:tab algn="l" pos="408240"/>
              </a:tabLst>
            </a:pPr>
            <a:r>
              <a:rPr b="1" lang="fr-FR" sz="2400" strike="noStrike" u="none">
                <a:solidFill>
                  <a:srgbClr val="e16c00"/>
                </a:solidFill>
                <a:effectLst/>
                <a:uFillTx/>
                <a:latin typeface="Tahoma"/>
                <a:ea typeface="Tahoma"/>
              </a:rPr>
              <a:t>Page inscription (site agence)</a:t>
            </a:r>
            <a:endParaRPr b="0" lang="fr-FR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4" name="Line 7"/>
          <p:cNvSpPr/>
          <p:nvPr/>
        </p:nvSpPr>
        <p:spPr>
          <a:xfrm>
            <a:off x="539280" y="1124640"/>
            <a:ext cx="1152360" cy="360"/>
          </a:xfrm>
          <a:prstGeom prst="line">
            <a:avLst/>
          </a:prstGeom>
          <a:ln w="12700">
            <a:solidFill>
              <a:srgbClr val="d9d9d9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-44640" bIns="-44640" anchor="t" anchorCtr="1">
            <a:noAutofit/>
          </a:bodyPr>
          <a:p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pic>
        <p:nvPicPr>
          <p:cNvPr id="105" name="Picture 2_ 6" descr="C:\wamp\www\VIRALGAMES_2012-Corporate\Graphs\Sources\Images\vague_bordure.png"/>
          <p:cNvPicPr/>
          <p:nvPr/>
        </p:nvPicPr>
        <p:blipFill>
          <a:blip r:embed="rId1"/>
          <a:stretch/>
        </p:blipFill>
        <p:spPr>
          <a:xfrm>
            <a:off x="8316360" y="0"/>
            <a:ext cx="814680" cy="68450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06" name="CustomShape 37"/>
          <p:cNvSpPr/>
          <p:nvPr/>
        </p:nvSpPr>
        <p:spPr>
          <a:xfrm>
            <a:off x="6553080" y="6356520"/>
            <a:ext cx="2120760" cy="352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r">
              <a:lnSpc>
                <a:spcPct val="100000"/>
              </a:lnSpc>
              <a:tabLst>
                <a:tab algn="l" pos="408240"/>
              </a:tabLst>
            </a:pPr>
            <a:fld id="{84D6E07F-D404-4A03-BDEE-DCACBC4DEDF9}" type="slidenum">
              <a:rPr b="0" lang="fr-FR" sz="1200" strike="noStrike" u="none">
                <a:solidFill>
                  <a:srgbClr val="8b8b8b"/>
                </a:solidFill>
                <a:effectLst/>
                <a:uFillTx/>
                <a:latin typeface="Calibri"/>
                <a:ea typeface="DejaVu Sans"/>
              </a:rPr>
              <a:t>&lt;numéro&gt;</a:t>
            </a:fld>
            <a:endParaRPr b="0" lang="fr-FR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7" name="CustomShape 39"/>
          <p:cNvSpPr/>
          <p:nvPr/>
        </p:nvSpPr>
        <p:spPr>
          <a:xfrm>
            <a:off x="4861080" y="1368360"/>
            <a:ext cx="2158920" cy="611640"/>
          </a:xfrm>
          <a:prstGeom prst="roundRect">
            <a:avLst>
              <a:gd name="adj" fmla="val 16667"/>
            </a:avLst>
          </a:prstGeom>
          <a:solidFill>
            <a:srgbClr val="3465a4"/>
          </a:solidFill>
          <a:ln w="0"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  <a:tabLst>
                <a:tab algn="l" pos="408240"/>
              </a:tabLst>
            </a:pPr>
            <a:r>
              <a:rPr b="1" lang="fr-FR" sz="1400" strike="noStrike" u="none" cap="all">
                <a:solidFill>
                  <a:srgbClr val="ffffff"/>
                </a:solidFill>
                <a:effectLst/>
                <a:uFillTx/>
                <a:latin typeface="Calibri"/>
                <a:ea typeface="DejaVu Sans"/>
              </a:rPr>
              <a:t>DÉJÀ INSCRIT ?</a:t>
            </a:r>
            <a:br>
              <a:rPr sz="1400"/>
            </a:br>
            <a:r>
              <a:rPr b="1" lang="fr-FR" sz="1400" strike="noStrike" u="none" cap="all">
                <a:solidFill>
                  <a:srgbClr val="ffffff"/>
                </a:solidFill>
                <a:effectLst/>
                <a:uFillTx/>
                <a:latin typeface="Calibri"/>
                <a:ea typeface="DejaVu Sans"/>
              </a:rPr>
              <a:t>JE ME CONNECTE</a:t>
            </a:r>
            <a:endParaRPr b="0" lang="fr-FR" sz="14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08" name="CustomShape 40"/>
          <p:cNvSpPr/>
          <p:nvPr/>
        </p:nvSpPr>
        <p:spPr>
          <a:xfrm>
            <a:off x="4464000" y="1080000"/>
            <a:ext cx="3238920" cy="5578920"/>
          </a:xfrm>
          <a:prstGeom prst="rect">
            <a:avLst/>
          </a:prstGeom>
          <a:noFill/>
          <a:ln w="9360">
            <a:solidFill>
              <a:srgbClr val="808080"/>
            </a:solidFill>
            <a:prstDash val="dashDot"/>
            <a:miter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noAutofit/>
          </a:bodyPr>
          <a:p>
            <a:pPr>
              <a:lnSpc>
                <a:spcPct val="100000"/>
              </a:lnSpc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8920">
              <a:lnSpc>
                <a:spcPct val="100000"/>
              </a:lnSpc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8920">
              <a:lnSpc>
                <a:spcPct val="100000"/>
              </a:lnSpc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9" name=""/>
          <p:cNvSpPr/>
          <p:nvPr/>
        </p:nvSpPr>
        <p:spPr>
          <a:xfrm>
            <a:off x="4788000" y="3096360"/>
            <a:ext cx="2767320" cy="244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0" lang="fr-FR" sz="1100" strike="noStrike" u="none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Un problème ? </a:t>
            </a:r>
            <a:r>
              <a:rPr b="0" lang="fr-FR" sz="1100" strike="noStrike" u="sng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nous contacter</a:t>
            </a:r>
            <a:endParaRPr b="0" lang="fr-FR" sz="11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0" name=""/>
          <p:cNvSpPr/>
          <p:nvPr/>
        </p:nvSpPr>
        <p:spPr>
          <a:xfrm>
            <a:off x="4680000" y="4140000"/>
            <a:ext cx="2879640" cy="2339640"/>
          </a:xfrm>
          <a:prstGeom prst="rect">
            <a:avLst/>
          </a:prstGeom>
          <a:solidFill>
            <a:schemeClr val="accent1"/>
          </a:solidFill>
          <a:ln w="0">
            <a:solidFill>
              <a:srgbClr val="254061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r>
              <a:rPr b="0" lang="fr-FR" sz="1800" strike="noStrike" u="none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Zone clavier smartphone</a:t>
            </a:r>
            <a:endParaRPr b="0" lang="fr-FR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11" name="CustomShape 9"/>
          <p:cNvSpPr/>
          <p:nvPr/>
        </p:nvSpPr>
        <p:spPr>
          <a:xfrm>
            <a:off x="4861080" y="2147400"/>
            <a:ext cx="2158920" cy="732600"/>
          </a:xfrm>
          <a:prstGeom prst="roundRect">
            <a:avLst>
              <a:gd name="adj" fmla="val 16667"/>
            </a:avLst>
          </a:prstGeom>
          <a:solidFill>
            <a:srgbClr val="f10d0c"/>
          </a:solidFill>
          <a:ln w="0"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  <a:tabLst>
                <a:tab algn="l" pos="408240"/>
              </a:tabLst>
            </a:pPr>
            <a:r>
              <a:rPr b="1" lang="fr-FR" sz="1400" strike="noStrike" u="none" cap="all">
                <a:solidFill>
                  <a:srgbClr val="ffffff"/>
                </a:solidFill>
                <a:effectLst/>
                <a:uFillTx/>
                <a:latin typeface="Calibri"/>
                <a:ea typeface="DejaVu Sans"/>
              </a:rPr>
              <a:t>NOUVELLE INSCRIPTION A L’OPERATION</a:t>
            </a:r>
            <a:endParaRPr b="0" lang="fr-FR" sz="14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CustomShape 14"/>
          <p:cNvSpPr/>
          <p:nvPr/>
        </p:nvSpPr>
        <p:spPr>
          <a:xfrm>
            <a:off x="457200" y="274680"/>
            <a:ext cx="8260200" cy="1130040"/>
          </a:xfrm>
          <a:prstGeom prst="rect">
            <a:avLst/>
          </a:prstGeom>
          <a:solidFill>
            <a:srgbClr val="eeeeee">
              <a:alpha val="50000"/>
            </a:srgbClr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/>
          </a:bodyPr>
          <a:p>
            <a:pPr>
              <a:lnSpc>
                <a:spcPct val="100000"/>
              </a:lnSpc>
              <a:tabLst>
                <a:tab algn="l" pos="408240"/>
              </a:tabLst>
            </a:pPr>
            <a:r>
              <a:rPr b="1" lang="fr-FR" sz="2400" strike="noStrike" u="none">
                <a:solidFill>
                  <a:srgbClr val="e16c00"/>
                </a:solidFill>
                <a:effectLst/>
                <a:uFillTx/>
                <a:latin typeface="Tahoma"/>
                <a:ea typeface="Tahoma"/>
              </a:rPr>
              <a:t>Page jeu (iframe agence avec jeu VG)</a:t>
            </a:r>
            <a:endParaRPr b="0" lang="fr-FR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3" name="Line 3"/>
          <p:cNvSpPr/>
          <p:nvPr/>
        </p:nvSpPr>
        <p:spPr>
          <a:xfrm>
            <a:off x="539280" y="1124640"/>
            <a:ext cx="1152360" cy="360"/>
          </a:xfrm>
          <a:prstGeom prst="line">
            <a:avLst/>
          </a:prstGeom>
          <a:ln w="12700">
            <a:solidFill>
              <a:srgbClr val="d9d9d9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-44640" bIns="-44640" anchor="t" anchorCtr="1">
            <a:noAutofit/>
          </a:bodyPr>
          <a:p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pic>
        <p:nvPicPr>
          <p:cNvPr id="114" name="Picture 2_ 2" descr="C:\wamp\www\VIRALGAMES_2012-Corporate\Graphs\Sources\Images\vague_bordure.png"/>
          <p:cNvPicPr/>
          <p:nvPr/>
        </p:nvPicPr>
        <p:blipFill>
          <a:blip r:embed="rId1"/>
          <a:stretch/>
        </p:blipFill>
        <p:spPr>
          <a:xfrm>
            <a:off x="8316360" y="0"/>
            <a:ext cx="814680" cy="68450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15" name="CustomShape 15"/>
          <p:cNvSpPr/>
          <p:nvPr/>
        </p:nvSpPr>
        <p:spPr>
          <a:xfrm>
            <a:off x="6553080" y="6356520"/>
            <a:ext cx="2120760" cy="352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r">
              <a:lnSpc>
                <a:spcPct val="100000"/>
              </a:lnSpc>
              <a:tabLst>
                <a:tab algn="l" pos="408240"/>
              </a:tabLst>
            </a:pPr>
            <a:fld id="{CC4DECDC-6DAB-48CA-8706-50E85273FCD5}" type="slidenum">
              <a:rPr b="0" lang="fr-FR" sz="1200" strike="noStrike" u="none">
                <a:solidFill>
                  <a:srgbClr val="8b8b8b"/>
                </a:solidFill>
                <a:effectLst/>
                <a:uFillTx/>
                <a:latin typeface="Calibri"/>
                <a:ea typeface="DejaVu Sans"/>
              </a:rPr>
              <a:t>&lt;numéro&gt;</a:t>
            </a:fld>
            <a:endParaRPr b="0" lang="fr-FR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6" name="CustomShape 18"/>
          <p:cNvSpPr/>
          <p:nvPr/>
        </p:nvSpPr>
        <p:spPr>
          <a:xfrm>
            <a:off x="2880000" y="1080000"/>
            <a:ext cx="3238920" cy="5578920"/>
          </a:xfrm>
          <a:prstGeom prst="rect">
            <a:avLst/>
          </a:prstGeom>
          <a:noFill/>
          <a:ln w="9360">
            <a:solidFill>
              <a:srgbClr val="808080"/>
            </a:solidFill>
            <a:prstDash val="dashDot"/>
            <a:miter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noAutofit/>
          </a:bodyPr>
          <a:p>
            <a:pPr>
              <a:lnSpc>
                <a:spcPct val="100000"/>
              </a:lnSpc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8920">
              <a:lnSpc>
                <a:spcPct val="100000"/>
              </a:lnSpc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8920">
              <a:lnSpc>
                <a:spcPct val="100000"/>
              </a:lnSpc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7" name="CustomShape 28"/>
          <p:cNvSpPr/>
          <p:nvPr/>
        </p:nvSpPr>
        <p:spPr>
          <a:xfrm>
            <a:off x="4140000" y="4860000"/>
            <a:ext cx="1870920" cy="921960"/>
          </a:xfrm>
          <a:prstGeom prst="roundRect">
            <a:avLst>
              <a:gd name="adj" fmla="val 16667"/>
            </a:avLst>
          </a:prstGeom>
          <a:solidFill>
            <a:srgbClr val="4f81bd"/>
          </a:solidFill>
          <a:ln w="0"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fr-FR" sz="1800" strike="noStrike" u="none">
                <a:solidFill>
                  <a:srgbClr val="ffffff"/>
                </a:solidFill>
                <a:effectLst/>
                <a:uFillTx/>
                <a:latin typeface="Calibri"/>
                <a:ea typeface="DejaVu Sans"/>
              </a:rPr>
              <a:t>Fais tourner</a:t>
            </a:r>
            <a:endParaRPr b="0" lang="fr-FR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algn="ctr">
              <a:lnSpc>
                <a:spcPct val="100000"/>
              </a:lnSpc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fr-FR" sz="1800" strike="noStrike" u="none">
                <a:solidFill>
                  <a:srgbClr val="ffffff"/>
                </a:solidFill>
                <a:effectLst/>
                <a:uFillTx/>
                <a:latin typeface="Calibri"/>
                <a:ea typeface="DejaVu Sans"/>
              </a:rPr>
              <a:t>la roue</a:t>
            </a:r>
            <a:endParaRPr b="0" lang="fr-FR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18" name=""/>
          <p:cNvSpPr/>
          <p:nvPr/>
        </p:nvSpPr>
        <p:spPr>
          <a:xfrm rot="9255600">
            <a:off x="4630680" y="4041720"/>
            <a:ext cx="538920" cy="718920"/>
          </a:xfrm>
          <a:prstGeom prst="downArrow">
            <a:avLst>
              <a:gd name="adj1" fmla="val 50000"/>
              <a:gd name="adj2" fmla="val 33333"/>
            </a:avLst>
          </a:prstGeom>
          <a:solidFill>
            <a:schemeClr val="accent1"/>
          </a:solidFill>
          <a:ln w="0">
            <a:solidFill>
              <a:srgbClr val="254061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</a:pP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pic>
        <p:nvPicPr>
          <p:cNvPr id="119" name="" descr=""/>
          <p:cNvPicPr/>
          <p:nvPr/>
        </p:nvPicPr>
        <p:blipFill>
          <a:blip r:embed="rId2"/>
          <a:stretch/>
        </p:blipFill>
        <p:spPr>
          <a:xfrm>
            <a:off x="2988000" y="1260000"/>
            <a:ext cx="3048840" cy="53359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20" name="" descr=""/>
          <p:cNvPicPr/>
          <p:nvPr/>
        </p:nvPicPr>
        <p:blipFill>
          <a:blip r:embed="rId3"/>
          <a:srcRect l="31494" t="0" r="0" b="0"/>
          <a:stretch/>
        </p:blipFill>
        <p:spPr>
          <a:xfrm>
            <a:off x="4350240" y="3348000"/>
            <a:ext cx="1689840" cy="18000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21" name="CustomShape 10"/>
          <p:cNvSpPr/>
          <p:nvPr/>
        </p:nvSpPr>
        <p:spPr>
          <a:xfrm rot="21303600">
            <a:off x="3197160" y="1498320"/>
            <a:ext cx="2677680" cy="1555560"/>
          </a:xfrm>
          <a:prstGeom prst="rect">
            <a:avLst/>
          </a:prstGeom>
          <a:solidFill>
            <a:srgbClr val="3465a4">
              <a:alpha val="50000"/>
            </a:srgbClr>
          </a:solidFill>
          <a:ln w="936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ctr">
            <a:normAutofit fontScale="70000" lnSpcReduction="19999"/>
          </a:bodyPr>
          <a:p>
            <a:pPr algn="ctr">
              <a:lnSpc>
                <a:spcPct val="100000"/>
              </a:lnSpc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fr-FR" sz="3200" strike="noStrike" u="none">
                <a:solidFill>
                  <a:srgbClr val="ffff00"/>
                </a:solidFill>
                <a:effectLst/>
                <a:uFillTx/>
                <a:latin typeface="Calibri"/>
                <a:ea typeface="DejaVu Sans"/>
              </a:rPr>
              <a:t>Chassez les bulles avec votre jet de douche !</a:t>
            </a:r>
            <a:endParaRPr b="0" lang="fr-FR" sz="3200" strike="noStrike" u="none">
              <a:solidFill>
                <a:srgbClr val="ffff00"/>
              </a:solidFill>
              <a:effectLst/>
              <a:uFillTx/>
              <a:latin typeface="Arial"/>
            </a:endParaRPr>
          </a:p>
          <a:p>
            <a:pPr algn="ctr">
              <a:lnSpc>
                <a:spcPct val="100000"/>
              </a:lnSpc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br>
              <a:rPr sz="3200"/>
            </a:br>
            <a:r>
              <a:rPr b="1" lang="fr-FR" sz="3200" strike="noStrike" u="none">
                <a:solidFill>
                  <a:srgbClr val="ffff00"/>
                </a:solidFill>
                <a:effectLst/>
                <a:uFillTx/>
                <a:latin typeface="Calibri"/>
                <a:ea typeface="DejaVu Sans"/>
              </a:rPr>
              <a:t>Mais attention il faut évitez les savons !!!</a:t>
            </a:r>
            <a:endParaRPr b="0" lang="fr-FR" sz="3200" strike="noStrike" u="none">
              <a:solidFill>
                <a:srgbClr val="ffff00"/>
              </a:solidFill>
              <a:effectLst/>
              <a:uFillTx/>
              <a:latin typeface="Arial"/>
            </a:endParaRPr>
          </a:p>
        </p:txBody>
      </p:sp>
      <p:sp>
        <p:nvSpPr>
          <p:cNvPr id="122" name=""/>
          <p:cNvSpPr/>
          <p:nvPr/>
        </p:nvSpPr>
        <p:spPr>
          <a:xfrm>
            <a:off x="6660000" y="4140000"/>
            <a:ext cx="1978920" cy="1078920"/>
          </a:xfrm>
          <a:prstGeom prst="wedgeRoundRectCallout">
            <a:avLst>
              <a:gd name="adj1" fmla="val -91935"/>
              <a:gd name="adj2" fmla="val -39037"/>
              <a:gd name="adj3" fmla="val 16667"/>
            </a:avLst>
          </a:prstGeom>
          <a:solidFill>
            <a:srgbClr val="eeeeee"/>
          </a:solidFill>
          <a:ln w="0">
            <a:solidFill>
              <a:srgbClr val="254061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r>
              <a:rPr b="0" lang="fr-FR" sz="1300" strike="noStrike" u="none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Le jeu démarre lorsque le joueur appuie sur l’écran (ou la souris) et déclenche le jet</a:t>
            </a:r>
            <a:endParaRPr b="0" lang="fr-FR" sz="13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3" name="CustomShape 11"/>
          <p:cNvSpPr/>
          <p:nvPr/>
        </p:nvSpPr>
        <p:spPr>
          <a:xfrm>
            <a:off x="3600000" y="4320000"/>
            <a:ext cx="1738080" cy="720000"/>
          </a:xfrm>
          <a:prstGeom prst="rect">
            <a:avLst/>
          </a:prstGeom>
          <a:solidFill>
            <a:srgbClr val="3465a4">
              <a:alpha val="50000"/>
            </a:srgbClr>
          </a:solidFill>
          <a:ln w="936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ctr">
            <a:normAutofit fontScale="62500" lnSpcReduction="19999"/>
          </a:bodyPr>
          <a:p>
            <a:pPr algn="ctr">
              <a:lnSpc>
                <a:spcPct val="100000"/>
              </a:lnSpc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fr-FR" sz="3200" strike="noStrike" u="none">
                <a:solidFill>
                  <a:srgbClr val="ffff00"/>
                </a:solidFill>
                <a:effectLst/>
                <a:uFillTx/>
                <a:latin typeface="Calibri"/>
                <a:ea typeface="DejaVu Sans"/>
              </a:rPr>
              <a:t>Appuyez pour démarrer</a:t>
            </a:r>
            <a:endParaRPr b="0" lang="fr-FR" sz="3200" strike="noStrike" u="none">
              <a:solidFill>
                <a:srgbClr val="ffff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CustomShape 13"/>
          <p:cNvSpPr/>
          <p:nvPr/>
        </p:nvSpPr>
        <p:spPr>
          <a:xfrm>
            <a:off x="457200" y="274680"/>
            <a:ext cx="8260200" cy="1130040"/>
          </a:xfrm>
          <a:prstGeom prst="rect">
            <a:avLst/>
          </a:prstGeom>
          <a:solidFill>
            <a:srgbClr val="eeeeee">
              <a:alpha val="50000"/>
            </a:srgbClr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/>
          </a:bodyPr>
          <a:p>
            <a:pPr>
              <a:lnSpc>
                <a:spcPct val="100000"/>
              </a:lnSpc>
              <a:tabLst>
                <a:tab algn="l" pos="408240"/>
              </a:tabLst>
            </a:pPr>
            <a:r>
              <a:rPr b="1" lang="fr-FR" sz="2400" strike="noStrike" u="none">
                <a:solidFill>
                  <a:srgbClr val="e16c00"/>
                </a:solidFill>
                <a:effectLst/>
                <a:uFillTx/>
                <a:latin typeface="Tahoma"/>
                <a:ea typeface="Tahoma"/>
              </a:rPr>
              <a:t>Page jeu (iframe agence avec jeu VG)</a:t>
            </a:r>
            <a:endParaRPr b="0" lang="fr-FR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5" name="Line 8"/>
          <p:cNvSpPr/>
          <p:nvPr/>
        </p:nvSpPr>
        <p:spPr>
          <a:xfrm>
            <a:off x="539280" y="1124640"/>
            <a:ext cx="1152360" cy="360"/>
          </a:xfrm>
          <a:prstGeom prst="line">
            <a:avLst/>
          </a:prstGeom>
          <a:ln w="12700">
            <a:solidFill>
              <a:srgbClr val="d9d9d9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-44640" bIns="-44640" anchor="t" anchorCtr="1">
            <a:noAutofit/>
          </a:bodyPr>
          <a:p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pic>
        <p:nvPicPr>
          <p:cNvPr id="126" name="Picture 2_ 7" descr="C:\wamp\www\VIRALGAMES_2012-Corporate\Graphs\Sources\Images\vague_bordure.png"/>
          <p:cNvPicPr/>
          <p:nvPr/>
        </p:nvPicPr>
        <p:blipFill>
          <a:blip r:embed="rId1"/>
          <a:stretch/>
        </p:blipFill>
        <p:spPr>
          <a:xfrm>
            <a:off x="8316360" y="0"/>
            <a:ext cx="814680" cy="68450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27" name="CustomShape 38"/>
          <p:cNvSpPr/>
          <p:nvPr/>
        </p:nvSpPr>
        <p:spPr>
          <a:xfrm>
            <a:off x="6553080" y="6356520"/>
            <a:ext cx="2120760" cy="352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r">
              <a:lnSpc>
                <a:spcPct val="100000"/>
              </a:lnSpc>
              <a:tabLst>
                <a:tab algn="l" pos="408240"/>
              </a:tabLst>
            </a:pPr>
            <a:fld id="{AA4B5A36-8B0D-4389-89E4-ABC0E9652284}" type="slidenum">
              <a:rPr b="0" lang="fr-FR" sz="1200" strike="noStrike" u="none">
                <a:solidFill>
                  <a:srgbClr val="8b8b8b"/>
                </a:solidFill>
                <a:effectLst/>
                <a:uFillTx/>
                <a:latin typeface="Calibri"/>
                <a:ea typeface="DejaVu Sans"/>
              </a:rPr>
              <a:t>&lt;numéro&gt;</a:t>
            </a:fld>
            <a:endParaRPr b="0" lang="fr-FR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8" name="CustomShape 41"/>
          <p:cNvSpPr/>
          <p:nvPr/>
        </p:nvSpPr>
        <p:spPr>
          <a:xfrm>
            <a:off x="2880000" y="1080000"/>
            <a:ext cx="3238920" cy="5578920"/>
          </a:xfrm>
          <a:prstGeom prst="rect">
            <a:avLst/>
          </a:prstGeom>
          <a:noFill/>
          <a:ln w="9360">
            <a:solidFill>
              <a:srgbClr val="808080"/>
            </a:solidFill>
            <a:prstDash val="dashDot"/>
            <a:miter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noAutofit/>
          </a:bodyPr>
          <a:p>
            <a:pPr>
              <a:lnSpc>
                <a:spcPct val="100000"/>
              </a:lnSpc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8920">
              <a:lnSpc>
                <a:spcPct val="100000"/>
              </a:lnSpc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8920">
              <a:lnSpc>
                <a:spcPct val="100000"/>
              </a:lnSpc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9" name="CustomShape 42"/>
          <p:cNvSpPr/>
          <p:nvPr/>
        </p:nvSpPr>
        <p:spPr>
          <a:xfrm>
            <a:off x="4140000" y="4860000"/>
            <a:ext cx="1870920" cy="921960"/>
          </a:xfrm>
          <a:prstGeom prst="roundRect">
            <a:avLst>
              <a:gd name="adj" fmla="val 16667"/>
            </a:avLst>
          </a:prstGeom>
          <a:solidFill>
            <a:srgbClr val="4f81bd"/>
          </a:solidFill>
          <a:ln w="0"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fr-FR" sz="1800" strike="noStrike" u="none">
                <a:solidFill>
                  <a:srgbClr val="ffffff"/>
                </a:solidFill>
                <a:effectLst/>
                <a:uFillTx/>
                <a:latin typeface="Calibri"/>
                <a:ea typeface="DejaVu Sans"/>
              </a:rPr>
              <a:t>Fais tourner</a:t>
            </a:r>
            <a:endParaRPr b="0" lang="fr-FR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algn="ctr">
              <a:lnSpc>
                <a:spcPct val="100000"/>
              </a:lnSpc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fr-FR" sz="1800" strike="noStrike" u="none">
                <a:solidFill>
                  <a:srgbClr val="ffffff"/>
                </a:solidFill>
                <a:effectLst/>
                <a:uFillTx/>
                <a:latin typeface="Calibri"/>
                <a:ea typeface="DejaVu Sans"/>
              </a:rPr>
              <a:t>la roue</a:t>
            </a:r>
            <a:endParaRPr b="0" lang="fr-FR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30" name=""/>
          <p:cNvSpPr/>
          <p:nvPr/>
        </p:nvSpPr>
        <p:spPr>
          <a:xfrm rot="9255600">
            <a:off x="4630680" y="4041720"/>
            <a:ext cx="538920" cy="718920"/>
          </a:xfrm>
          <a:prstGeom prst="downArrow">
            <a:avLst>
              <a:gd name="adj1" fmla="val 50000"/>
              <a:gd name="adj2" fmla="val 33333"/>
            </a:avLst>
          </a:prstGeom>
          <a:solidFill>
            <a:schemeClr val="accent1"/>
          </a:solidFill>
          <a:ln w="0">
            <a:solidFill>
              <a:srgbClr val="254061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pic>
        <p:nvPicPr>
          <p:cNvPr id="131" name="" descr=""/>
          <p:cNvPicPr/>
          <p:nvPr/>
        </p:nvPicPr>
        <p:blipFill>
          <a:blip r:embed="rId2"/>
          <a:stretch/>
        </p:blipFill>
        <p:spPr>
          <a:xfrm>
            <a:off x="2988000" y="1260000"/>
            <a:ext cx="3048840" cy="53359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32" name="" descr=""/>
          <p:cNvPicPr/>
          <p:nvPr/>
        </p:nvPicPr>
        <p:blipFill>
          <a:blip r:embed="rId3"/>
          <a:srcRect l="31494" t="0" r="0" b="0"/>
          <a:stretch/>
        </p:blipFill>
        <p:spPr>
          <a:xfrm>
            <a:off x="4350240" y="2088000"/>
            <a:ext cx="1689840" cy="18000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33" name=""/>
          <p:cNvSpPr/>
          <p:nvPr/>
        </p:nvSpPr>
        <p:spPr>
          <a:xfrm rot="18903600">
            <a:off x="3839040" y="3000600"/>
            <a:ext cx="900000" cy="540000"/>
          </a:xfrm>
          <a:prstGeom prst="leftArrow">
            <a:avLst>
              <a:gd name="adj1" fmla="val 50000"/>
              <a:gd name="adj2" fmla="val 41667"/>
            </a:avLst>
          </a:prstGeom>
          <a:solidFill>
            <a:srgbClr val="729fcf"/>
          </a:solidFill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134" name="" descr=""/>
          <p:cNvPicPr/>
          <p:nvPr/>
        </p:nvPicPr>
        <p:blipFill>
          <a:blip r:embed="rId4"/>
          <a:stretch/>
        </p:blipFill>
        <p:spPr>
          <a:xfrm rot="20370000">
            <a:off x="3906360" y="4949280"/>
            <a:ext cx="1018800" cy="8388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35" name=""/>
          <p:cNvSpPr/>
          <p:nvPr/>
        </p:nvSpPr>
        <p:spPr>
          <a:xfrm>
            <a:off x="3096000" y="1368720"/>
            <a:ext cx="2772000" cy="215280"/>
          </a:xfrm>
          <a:prstGeom prst="roundRect">
            <a:avLst>
              <a:gd name="adj" fmla="val 16667"/>
            </a:avLst>
          </a:prstGeom>
          <a:solidFill>
            <a:srgbClr val="729fcf"/>
          </a:solidFill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6" name=""/>
          <p:cNvSpPr/>
          <p:nvPr/>
        </p:nvSpPr>
        <p:spPr>
          <a:xfrm>
            <a:off x="3096360" y="1369080"/>
            <a:ext cx="143640" cy="215280"/>
          </a:xfrm>
          <a:custGeom>
            <a:avLst/>
            <a:gdLst>
              <a:gd name="textAreaLeft" fmla="*/ 6840 w 143640"/>
              <a:gd name="textAreaRight" fmla="*/ 136800 w 143640"/>
              <a:gd name="textAreaTop" fmla="*/ 6840 h 215280"/>
              <a:gd name="textAreaBottom" fmla="*/ 208440 h 215280"/>
            </a:gdLst>
            <a:ahLst/>
            <a:cxnLst/>
            <a:rect l="textAreaLeft" t="textAreaTop" r="textAreaRight" b="textAreaBottom"/>
            <a:pathLst>
              <a:path w="21600" h="32346">
                <a:moveTo>
                  <a:pt x="3600" y="0"/>
                </a:moveTo>
                <a:arcTo wR="3600" hR="3600" stAng="16200000" swAng="-5400000"/>
                <a:lnTo>
                  <a:pt x="0" y="28746"/>
                </a:lnTo>
                <a:arcTo wR="3600" hR="3600" stAng="10800000" swAng="-5400000"/>
                <a:lnTo>
                  <a:pt x="18000" y="32346"/>
                </a:lnTo>
                <a:arcTo wR="3600" hR="3600" stAng="5400000" swAng="-5400000"/>
                <a:lnTo>
                  <a:pt x="21600" y="3600"/>
                </a:lnTo>
                <a:arcTo wR="3600" hR="3600" stAng="0" swAng="-5400000"/>
                <a:close/>
              </a:path>
            </a:pathLst>
          </a:custGeom>
          <a:solidFill>
            <a:srgbClr val="ff0000"/>
          </a:solidFill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endParaRPr b="0" lang="fr-FR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37" name=""/>
          <p:cNvSpPr/>
          <p:nvPr/>
        </p:nvSpPr>
        <p:spPr>
          <a:xfrm>
            <a:off x="3276000" y="1188000"/>
            <a:ext cx="540000" cy="540000"/>
          </a:xfrm>
          <a:prstGeom prst="ellipse">
            <a:avLst/>
          </a:prstGeom>
          <a:solidFill>
            <a:srgbClr val="729fcf"/>
          </a:solidFill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8" name=""/>
          <p:cNvSpPr/>
          <p:nvPr/>
        </p:nvSpPr>
        <p:spPr>
          <a:xfrm>
            <a:off x="4356000" y="1188000"/>
            <a:ext cx="540000" cy="540000"/>
          </a:xfrm>
          <a:prstGeom prst="ellipse">
            <a:avLst/>
          </a:prstGeom>
          <a:solidFill>
            <a:srgbClr val="729fcf"/>
          </a:solidFill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9" name=""/>
          <p:cNvSpPr/>
          <p:nvPr/>
        </p:nvSpPr>
        <p:spPr>
          <a:xfrm>
            <a:off x="5364360" y="1188360"/>
            <a:ext cx="540000" cy="540000"/>
          </a:xfrm>
          <a:prstGeom prst="ellipse">
            <a:avLst/>
          </a:prstGeom>
          <a:solidFill>
            <a:srgbClr val="729fcf"/>
          </a:solidFill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/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0" name=""/>
          <p:cNvSpPr txBox="1"/>
          <p:nvPr/>
        </p:nvSpPr>
        <p:spPr>
          <a:xfrm>
            <a:off x="5089320" y="1152000"/>
            <a:ext cx="1108080" cy="457560"/>
          </a:xfrm>
          <a:prstGeom prst="rect">
            <a:avLst/>
          </a:prstGeom>
          <a:noFill/>
          <a:ln w="0">
            <a:noFill/>
          </a:ln>
        </p:spPr>
        <p:txBody>
          <a:bodyPr wrap="none" lIns="90000" rIns="90000" tIns="45000" bIns="45000" anchor="t" anchorCtr="1">
            <a:spAutoFit/>
          </a:bodyPr>
          <a:p>
            <a:pPr algn="ctr"/>
            <a:r>
              <a:rPr b="1" lang="fr-FR" sz="11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Remboursé à </a:t>
            </a:r>
            <a:endParaRPr b="1" lang="fr-FR" sz="11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/>
            <a:r>
              <a:rPr b="1" lang="fr-FR" sz="15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100%*</a:t>
            </a:r>
            <a:endParaRPr b="1" lang="fr-FR" sz="15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1" name=""/>
          <p:cNvSpPr txBox="1"/>
          <p:nvPr/>
        </p:nvSpPr>
        <p:spPr>
          <a:xfrm>
            <a:off x="4383360" y="1296360"/>
            <a:ext cx="636120" cy="302040"/>
          </a:xfrm>
          <a:prstGeom prst="rect">
            <a:avLst/>
          </a:prstGeom>
          <a:noFill/>
          <a:ln w="0">
            <a:noFill/>
          </a:ln>
        </p:spPr>
        <p:txBody>
          <a:bodyPr wrap="none" lIns="90000" rIns="90000" tIns="45000" bIns="45000" anchor="t">
            <a:spAutoFit/>
          </a:bodyPr>
          <a:p>
            <a:r>
              <a:rPr b="1" lang="fr-FR" sz="15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50%*</a:t>
            </a:r>
            <a:endParaRPr b="1" lang="fr-FR" sz="15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2" name=""/>
          <p:cNvSpPr txBox="1"/>
          <p:nvPr/>
        </p:nvSpPr>
        <p:spPr>
          <a:xfrm>
            <a:off x="3303360" y="1296360"/>
            <a:ext cx="636120" cy="302040"/>
          </a:xfrm>
          <a:prstGeom prst="rect">
            <a:avLst/>
          </a:prstGeom>
          <a:noFill/>
          <a:ln w="0">
            <a:noFill/>
          </a:ln>
        </p:spPr>
        <p:txBody>
          <a:bodyPr wrap="none" lIns="90000" rIns="90000" tIns="45000" bIns="45000" anchor="t">
            <a:spAutoFit/>
          </a:bodyPr>
          <a:p>
            <a:r>
              <a:rPr b="1" lang="fr-FR" sz="15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10%*</a:t>
            </a:r>
            <a:endParaRPr b="1" lang="fr-FR" sz="15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3" name=""/>
          <p:cNvSpPr/>
          <p:nvPr/>
        </p:nvSpPr>
        <p:spPr>
          <a:xfrm>
            <a:off x="6481080" y="1441080"/>
            <a:ext cx="2338920" cy="1618920"/>
          </a:xfrm>
          <a:prstGeom prst="wedgeRoundRectCallout">
            <a:avLst>
              <a:gd name="adj1" fmla="val -83579"/>
              <a:gd name="adj2" fmla="val -40329"/>
              <a:gd name="adj3" fmla="val 16667"/>
            </a:avLst>
          </a:prstGeom>
          <a:solidFill>
            <a:srgbClr val="eeeeee"/>
          </a:solidFill>
          <a:ln w="0">
            <a:solidFill>
              <a:srgbClr val="254061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r>
              <a:rPr b="0" lang="fr-FR" sz="1300" strike="noStrike" u="none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Jauge de remboursement</a:t>
            </a:r>
            <a:endParaRPr b="0" lang="fr-FR" sz="13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>
              <a:lnSpc>
                <a:spcPct val="100000"/>
              </a:lnSpc>
            </a:pPr>
            <a:endParaRPr b="0" lang="fr-FR" sz="13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0" lang="fr-FR" sz="1300" strike="noStrike" u="none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Le joueur comprend qu’il y a des paliers à atteindre pour se faire rembourser, il est incité à aller jusqu’au bout</a:t>
            </a:r>
            <a:endParaRPr b="0" lang="fr-FR" sz="13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4" name=""/>
          <p:cNvSpPr/>
          <p:nvPr/>
        </p:nvSpPr>
        <p:spPr>
          <a:xfrm>
            <a:off x="5580000" y="5400000"/>
            <a:ext cx="360000" cy="1080000"/>
          </a:xfrm>
          <a:prstGeom prst="can">
            <a:avLst>
              <a:gd name="adj" fmla="val 25000"/>
            </a:avLst>
          </a:prstGeom>
          <a:solidFill>
            <a:srgbClr val="729fcf"/>
          </a:solidFill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5" name=""/>
          <p:cNvSpPr/>
          <p:nvPr/>
        </p:nvSpPr>
        <p:spPr>
          <a:xfrm>
            <a:off x="5580360" y="6120000"/>
            <a:ext cx="360000" cy="360360"/>
          </a:xfrm>
          <a:prstGeom prst="can">
            <a:avLst>
              <a:gd name="adj" fmla="val 25000"/>
            </a:avLst>
          </a:prstGeom>
          <a:solidFill>
            <a:srgbClr val="b4c7dc"/>
          </a:solidFill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6" name=""/>
          <p:cNvSpPr/>
          <p:nvPr/>
        </p:nvSpPr>
        <p:spPr>
          <a:xfrm>
            <a:off x="360000" y="3420000"/>
            <a:ext cx="1978920" cy="900000"/>
          </a:xfrm>
          <a:prstGeom prst="wedgeRoundRectCallout">
            <a:avLst>
              <a:gd name="adj1" fmla="val 112404"/>
              <a:gd name="adj2" fmla="val -30687"/>
              <a:gd name="adj3" fmla="val 16667"/>
            </a:avLst>
          </a:prstGeom>
          <a:solidFill>
            <a:srgbClr val="eeeeee"/>
          </a:solidFill>
          <a:ln w="0">
            <a:solidFill>
              <a:srgbClr val="254061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r>
              <a:rPr b="0" lang="fr-FR" sz="1300" strike="noStrike" u="none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Grâce au jet le joueur « éclate » les bulles</a:t>
            </a:r>
            <a:endParaRPr b="0" lang="fr-FR" sz="13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7" name=""/>
          <p:cNvSpPr/>
          <p:nvPr/>
        </p:nvSpPr>
        <p:spPr>
          <a:xfrm>
            <a:off x="1081080" y="5220000"/>
            <a:ext cx="1978920" cy="900000"/>
          </a:xfrm>
          <a:prstGeom prst="wedgeRoundRectCallout">
            <a:avLst>
              <a:gd name="adj1" fmla="val 112404"/>
              <a:gd name="adj2" fmla="val -30687"/>
              <a:gd name="adj3" fmla="val 16667"/>
            </a:avLst>
          </a:prstGeom>
          <a:solidFill>
            <a:srgbClr val="eeeeee"/>
          </a:solidFill>
          <a:ln w="0">
            <a:solidFill>
              <a:srgbClr val="254061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r>
              <a:rPr b="0" lang="fr-FR" sz="1300" strike="noStrike" u="none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S’il touche un savon c’est perdu mais il peut recommencer la partie indéfiniment</a:t>
            </a:r>
            <a:endParaRPr b="0" lang="fr-FR" sz="13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8" name=""/>
          <p:cNvSpPr/>
          <p:nvPr/>
        </p:nvSpPr>
        <p:spPr>
          <a:xfrm>
            <a:off x="6337440" y="4320000"/>
            <a:ext cx="1978920" cy="2036520"/>
          </a:xfrm>
          <a:prstGeom prst="wedgeRoundRectCallout">
            <a:avLst>
              <a:gd name="adj1" fmla="val -76809"/>
              <a:gd name="adj2" fmla="val 40668"/>
              <a:gd name="adj3" fmla="val 16667"/>
            </a:avLst>
          </a:prstGeom>
          <a:solidFill>
            <a:srgbClr val="eeeeee"/>
          </a:solidFill>
          <a:ln w="0">
            <a:solidFill>
              <a:srgbClr val="254061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r>
              <a:rPr b="0" lang="fr-FR" sz="1300" strike="noStrike" u="none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La jauge d’eau consommée.</a:t>
            </a:r>
            <a:endParaRPr b="0" lang="fr-FR" sz="13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>
              <a:lnSpc>
                <a:spcPct val="100000"/>
              </a:lnSpc>
            </a:pPr>
            <a:endParaRPr b="0" lang="fr-FR" sz="13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0" lang="fr-FR" sz="1300" strike="noStrike" u="none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Elle ne « sert » pas dans le jeu mais permettra un message « éducatif »</a:t>
            </a:r>
            <a:endParaRPr b="0" lang="fr-FR" sz="13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9" name=""/>
          <p:cNvSpPr txBox="1"/>
          <p:nvPr/>
        </p:nvSpPr>
        <p:spPr>
          <a:xfrm>
            <a:off x="5535720" y="6192720"/>
            <a:ext cx="464400" cy="274680"/>
          </a:xfrm>
          <a:prstGeom prst="rect">
            <a:avLst/>
          </a:prstGeom>
          <a:noFill/>
          <a:ln w="0">
            <a:noFill/>
          </a:ln>
        </p:spPr>
        <p:txBody>
          <a:bodyPr wrap="none" lIns="90000" rIns="90000" tIns="45000" bIns="45000" anchor="t">
            <a:spAutoFit/>
          </a:bodyPr>
          <a:p>
            <a:r>
              <a:rPr b="1" lang="fr-FR" sz="13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38L</a:t>
            </a:r>
            <a:endParaRPr b="1" lang="fr-FR" sz="13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0" name=""/>
          <p:cNvSpPr txBox="1"/>
          <p:nvPr/>
        </p:nvSpPr>
        <p:spPr>
          <a:xfrm>
            <a:off x="2977920" y="6346440"/>
            <a:ext cx="2432520" cy="245880"/>
          </a:xfrm>
          <a:prstGeom prst="rect">
            <a:avLst/>
          </a:prstGeom>
          <a:noFill/>
          <a:ln w="0">
            <a:noFill/>
          </a:ln>
        </p:spPr>
        <p:txBody>
          <a:bodyPr wrap="none" lIns="90000" rIns="90000" tIns="45000" bIns="45000" anchor="t">
            <a:spAutoFit/>
          </a:bodyPr>
          <a:p>
            <a:r>
              <a:rPr b="1" lang="fr-FR" sz="11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(*) précision sur les règles du jeu)</a:t>
            </a:r>
            <a:endParaRPr b="1" lang="fr-FR" sz="11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CustomShape 43"/>
          <p:cNvSpPr/>
          <p:nvPr/>
        </p:nvSpPr>
        <p:spPr>
          <a:xfrm>
            <a:off x="457200" y="274680"/>
            <a:ext cx="8260200" cy="1130040"/>
          </a:xfrm>
          <a:prstGeom prst="rect">
            <a:avLst/>
          </a:prstGeom>
          <a:solidFill>
            <a:srgbClr val="eeeeee">
              <a:alpha val="50000"/>
            </a:srgbClr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/>
          </a:bodyPr>
          <a:p>
            <a:pPr>
              <a:lnSpc>
                <a:spcPct val="100000"/>
              </a:lnSpc>
              <a:tabLst>
                <a:tab algn="l" pos="408240"/>
              </a:tabLst>
            </a:pPr>
            <a:r>
              <a:rPr b="1" lang="fr-FR" sz="2400" strike="noStrike" u="none">
                <a:solidFill>
                  <a:srgbClr val="e16c00"/>
                </a:solidFill>
                <a:effectLst/>
                <a:uFillTx/>
                <a:latin typeface="Tahoma"/>
                <a:ea typeface="Tahoma"/>
              </a:rPr>
              <a:t>Page jeu (iframe agence avec jeu VG)</a:t>
            </a:r>
            <a:endParaRPr b="0" lang="fr-FR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2" name="Line 9"/>
          <p:cNvSpPr/>
          <p:nvPr/>
        </p:nvSpPr>
        <p:spPr>
          <a:xfrm>
            <a:off x="539280" y="1124640"/>
            <a:ext cx="1152360" cy="360"/>
          </a:xfrm>
          <a:prstGeom prst="line">
            <a:avLst/>
          </a:prstGeom>
          <a:ln w="12700">
            <a:solidFill>
              <a:srgbClr val="d9d9d9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-44640" bIns="-44640" anchor="t" anchorCtr="1">
            <a:noAutofit/>
          </a:bodyPr>
          <a:p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pic>
        <p:nvPicPr>
          <p:cNvPr id="153" name="Picture 2_ 8" descr="C:\wamp\www\VIRALGAMES_2012-Corporate\Graphs\Sources\Images\vague_bordure.png"/>
          <p:cNvPicPr/>
          <p:nvPr/>
        </p:nvPicPr>
        <p:blipFill>
          <a:blip r:embed="rId1"/>
          <a:stretch/>
        </p:blipFill>
        <p:spPr>
          <a:xfrm>
            <a:off x="8316360" y="0"/>
            <a:ext cx="814680" cy="68450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54" name="CustomShape 44"/>
          <p:cNvSpPr/>
          <p:nvPr/>
        </p:nvSpPr>
        <p:spPr>
          <a:xfrm>
            <a:off x="6553080" y="6356520"/>
            <a:ext cx="2120760" cy="352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r">
              <a:lnSpc>
                <a:spcPct val="100000"/>
              </a:lnSpc>
              <a:tabLst>
                <a:tab algn="l" pos="408240"/>
              </a:tabLst>
            </a:pPr>
            <a:fld id="{3E7B113A-C16C-4A25-B33A-68320C2FC27E}" type="slidenum">
              <a:rPr b="0" lang="fr-FR" sz="1200" strike="noStrike" u="none">
                <a:solidFill>
                  <a:srgbClr val="8b8b8b"/>
                </a:solidFill>
                <a:effectLst/>
                <a:uFillTx/>
                <a:latin typeface="Calibri"/>
                <a:ea typeface="DejaVu Sans"/>
              </a:rPr>
              <a:t>&lt;numéro&gt;</a:t>
            </a:fld>
            <a:endParaRPr b="0" lang="fr-FR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5" name="CustomShape 46"/>
          <p:cNvSpPr/>
          <p:nvPr/>
        </p:nvSpPr>
        <p:spPr>
          <a:xfrm>
            <a:off x="2880000" y="1080000"/>
            <a:ext cx="3238920" cy="5578920"/>
          </a:xfrm>
          <a:prstGeom prst="rect">
            <a:avLst/>
          </a:prstGeom>
          <a:noFill/>
          <a:ln w="9360">
            <a:solidFill>
              <a:srgbClr val="808080"/>
            </a:solidFill>
            <a:prstDash val="dashDot"/>
            <a:miter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noAutofit/>
          </a:bodyPr>
          <a:p>
            <a:pPr>
              <a:lnSpc>
                <a:spcPct val="100000"/>
              </a:lnSpc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8920">
              <a:lnSpc>
                <a:spcPct val="100000"/>
              </a:lnSpc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8920">
              <a:lnSpc>
                <a:spcPct val="100000"/>
              </a:lnSpc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6" name="CustomShape 47"/>
          <p:cNvSpPr/>
          <p:nvPr/>
        </p:nvSpPr>
        <p:spPr>
          <a:xfrm>
            <a:off x="4140000" y="4860000"/>
            <a:ext cx="1870920" cy="921960"/>
          </a:xfrm>
          <a:prstGeom prst="roundRect">
            <a:avLst>
              <a:gd name="adj" fmla="val 16667"/>
            </a:avLst>
          </a:prstGeom>
          <a:solidFill>
            <a:srgbClr val="4f81bd"/>
          </a:solidFill>
          <a:ln w="0"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fr-FR" sz="1800" strike="noStrike" u="none">
                <a:solidFill>
                  <a:srgbClr val="ffffff"/>
                </a:solidFill>
                <a:effectLst/>
                <a:uFillTx/>
                <a:latin typeface="Calibri"/>
                <a:ea typeface="DejaVu Sans"/>
              </a:rPr>
              <a:t>Fais tourner</a:t>
            </a:r>
            <a:endParaRPr b="0" lang="fr-FR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algn="ctr">
              <a:lnSpc>
                <a:spcPct val="100000"/>
              </a:lnSpc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fr-FR" sz="1800" strike="noStrike" u="none">
                <a:solidFill>
                  <a:srgbClr val="ffffff"/>
                </a:solidFill>
                <a:effectLst/>
                <a:uFillTx/>
                <a:latin typeface="Calibri"/>
                <a:ea typeface="DejaVu Sans"/>
              </a:rPr>
              <a:t>la roue</a:t>
            </a:r>
            <a:endParaRPr b="0" lang="fr-FR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57" name=""/>
          <p:cNvSpPr/>
          <p:nvPr/>
        </p:nvSpPr>
        <p:spPr>
          <a:xfrm rot="9255600">
            <a:off x="4630680" y="4041720"/>
            <a:ext cx="538920" cy="718920"/>
          </a:xfrm>
          <a:prstGeom prst="downArrow">
            <a:avLst>
              <a:gd name="adj1" fmla="val 50000"/>
              <a:gd name="adj2" fmla="val 33333"/>
            </a:avLst>
          </a:prstGeom>
          <a:solidFill>
            <a:schemeClr val="accent1"/>
          </a:solidFill>
          <a:ln w="0">
            <a:solidFill>
              <a:srgbClr val="254061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pic>
        <p:nvPicPr>
          <p:cNvPr id="158" name="" descr=""/>
          <p:cNvPicPr/>
          <p:nvPr/>
        </p:nvPicPr>
        <p:blipFill>
          <a:blip r:embed="rId2"/>
          <a:stretch/>
        </p:blipFill>
        <p:spPr>
          <a:xfrm>
            <a:off x="2988000" y="1260000"/>
            <a:ext cx="3048840" cy="53359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59" name="" descr=""/>
          <p:cNvPicPr/>
          <p:nvPr/>
        </p:nvPicPr>
        <p:blipFill>
          <a:blip r:embed="rId3"/>
          <a:srcRect l="31494" t="0" r="0" b="0"/>
          <a:stretch/>
        </p:blipFill>
        <p:spPr>
          <a:xfrm>
            <a:off x="4350240" y="4212000"/>
            <a:ext cx="1689840" cy="18000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60" name=""/>
          <p:cNvSpPr/>
          <p:nvPr/>
        </p:nvSpPr>
        <p:spPr>
          <a:xfrm>
            <a:off x="3096000" y="1368720"/>
            <a:ext cx="2772000" cy="215280"/>
          </a:xfrm>
          <a:prstGeom prst="roundRect">
            <a:avLst>
              <a:gd name="adj" fmla="val 16667"/>
            </a:avLst>
          </a:prstGeom>
          <a:solidFill>
            <a:srgbClr val="729fcf"/>
          </a:solidFill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1" name=""/>
          <p:cNvSpPr/>
          <p:nvPr/>
        </p:nvSpPr>
        <p:spPr>
          <a:xfrm>
            <a:off x="3096360" y="1369080"/>
            <a:ext cx="503640" cy="215280"/>
          </a:xfrm>
          <a:prstGeom prst="roundRect">
            <a:avLst>
              <a:gd name="adj" fmla="val 16667"/>
            </a:avLst>
          </a:prstGeom>
          <a:solidFill>
            <a:srgbClr val="ff0000"/>
          </a:solidFill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endParaRPr b="0" lang="fr-FR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62" name=""/>
          <p:cNvSpPr/>
          <p:nvPr/>
        </p:nvSpPr>
        <p:spPr>
          <a:xfrm>
            <a:off x="3276000" y="1188000"/>
            <a:ext cx="540000" cy="540000"/>
          </a:xfrm>
          <a:prstGeom prst="ellipse">
            <a:avLst/>
          </a:prstGeom>
          <a:solidFill>
            <a:srgbClr val="ff0000"/>
          </a:solidFill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endParaRPr b="0" lang="fr-FR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63" name=""/>
          <p:cNvSpPr/>
          <p:nvPr/>
        </p:nvSpPr>
        <p:spPr>
          <a:xfrm>
            <a:off x="4356000" y="1188000"/>
            <a:ext cx="540000" cy="540000"/>
          </a:xfrm>
          <a:prstGeom prst="ellipse">
            <a:avLst/>
          </a:prstGeom>
          <a:solidFill>
            <a:srgbClr val="729fcf"/>
          </a:solidFill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4" name=""/>
          <p:cNvSpPr/>
          <p:nvPr/>
        </p:nvSpPr>
        <p:spPr>
          <a:xfrm>
            <a:off x="5364360" y="1188360"/>
            <a:ext cx="540000" cy="540000"/>
          </a:xfrm>
          <a:prstGeom prst="ellipse">
            <a:avLst/>
          </a:prstGeom>
          <a:solidFill>
            <a:srgbClr val="729fcf"/>
          </a:solidFill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5" name=""/>
          <p:cNvSpPr txBox="1"/>
          <p:nvPr/>
        </p:nvSpPr>
        <p:spPr>
          <a:xfrm>
            <a:off x="5089320" y="1152000"/>
            <a:ext cx="1108080" cy="457560"/>
          </a:xfrm>
          <a:prstGeom prst="rect">
            <a:avLst/>
          </a:prstGeom>
          <a:noFill/>
          <a:ln w="0">
            <a:noFill/>
          </a:ln>
        </p:spPr>
        <p:txBody>
          <a:bodyPr wrap="none" lIns="90000" rIns="90000" tIns="45000" bIns="45000" anchor="t" anchorCtr="1">
            <a:spAutoFit/>
          </a:bodyPr>
          <a:p>
            <a:pPr algn="ctr"/>
            <a:r>
              <a:rPr b="1" lang="fr-FR" sz="11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Remboursé à </a:t>
            </a:r>
            <a:endParaRPr b="1" lang="fr-FR" sz="11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/>
            <a:r>
              <a:rPr b="1" lang="fr-FR" sz="15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100%</a:t>
            </a:r>
            <a:endParaRPr b="1" lang="fr-FR" sz="15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6" name=""/>
          <p:cNvSpPr txBox="1"/>
          <p:nvPr/>
        </p:nvSpPr>
        <p:spPr>
          <a:xfrm>
            <a:off x="4383360" y="1296360"/>
            <a:ext cx="561960" cy="302040"/>
          </a:xfrm>
          <a:prstGeom prst="rect">
            <a:avLst/>
          </a:prstGeom>
          <a:noFill/>
          <a:ln w="0">
            <a:noFill/>
          </a:ln>
        </p:spPr>
        <p:txBody>
          <a:bodyPr wrap="none" lIns="90000" rIns="90000" tIns="45000" bIns="45000" anchor="t">
            <a:spAutoFit/>
          </a:bodyPr>
          <a:p>
            <a:r>
              <a:rPr b="1" lang="fr-FR" sz="15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50%</a:t>
            </a:r>
            <a:endParaRPr b="1" lang="fr-FR" sz="15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7" name=""/>
          <p:cNvSpPr txBox="1"/>
          <p:nvPr/>
        </p:nvSpPr>
        <p:spPr>
          <a:xfrm>
            <a:off x="3303360" y="1296360"/>
            <a:ext cx="561960" cy="302040"/>
          </a:xfrm>
          <a:prstGeom prst="rect">
            <a:avLst/>
          </a:prstGeom>
          <a:noFill/>
          <a:ln w="0">
            <a:noFill/>
          </a:ln>
        </p:spPr>
        <p:txBody>
          <a:bodyPr wrap="none" lIns="90000" rIns="90000" tIns="45000" bIns="45000" anchor="t">
            <a:spAutoFit/>
          </a:bodyPr>
          <a:p>
            <a:r>
              <a:rPr b="1" lang="fr-FR" sz="15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10%</a:t>
            </a:r>
            <a:endParaRPr b="1" lang="fr-FR" sz="15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8" name=""/>
          <p:cNvSpPr/>
          <p:nvPr/>
        </p:nvSpPr>
        <p:spPr>
          <a:xfrm>
            <a:off x="540000" y="2340000"/>
            <a:ext cx="2338920" cy="1618920"/>
          </a:xfrm>
          <a:prstGeom prst="wedgeRoundRectCallout">
            <a:avLst>
              <a:gd name="adj1" fmla="val 63496"/>
              <a:gd name="adj2" fmla="val -44508"/>
              <a:gd name="adj3" fmla="val 16667"/>
            </a:avLst>
          </a:prstGeom>
          <a:solidFill>
            <a:srgbClr val="eeeeee"/>
          </a:solidFill>
          <a:ln w="0">
            <a:solidFill>
              <a:srgbClr val="254061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r>
              <a:rPr b="0" lang="fr-FR" sz="1300" strike="noStrike" u="none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Arrivé au 1</a:t>
            </a:r>
            <a:r>
              <a:rPr b="0" lang="fr-FR" sz="1300" strike="noStrike" u="none" baseline="33000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er</a:t>
            </a:r>
            <a:r>
              <a:rPr b="0" lang="fr-FR" sz="1300" strike="noStrike" u="none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 palier, le jeu se fige et un affiche un double message</a:t>
            </a:r>
            <a:endParaRPr b="0" lang="fr-FR" sz="13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9" name=""/>
          <p:cNvSpPr/>
          <p:nvPr/>
        </p:nvSpPr>
        <p:spPr>
          <a:xfrm>
            <a:off x="5580000" y="5400000"/>
            <a:ext cx="360000" cy="1080000"/>
          </a:xfrm>
          <a:prstGeom prst="can">
            <a:avLst>
              <a:gd name="adj" fmla="val 25000"/>
            </a:avLst>
          </a:prstGeom>
          <a:solidFill>
            <a:srgbClr val="729fcf"/>
          </a:solidFill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0" name=""/>
          <p:cNvSpPr/>
          <p:nvPr/>
        </p:nvSpPr>
        <p:spPr>
          <a:xfrm>
            <a:off x="5580360" y="6120000"/>
            <a:ext cx="360000" cy="360360"/>
          </a:xfrm>
          <a:prstGeom prst="can">
            <a:avLst>
              <a:gd name="adj" fmla="val 25000"/>
            </a:avLst>
          </a:prstGeom>
          <a:solidFill>
            <a:srgbClr val="b4c7dc"/>
          </a:solidFill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1" name=""/>
          <p:cNvSpPr txBox="1"/>
          <p:nvPr/>
        </p:nvSpPr>
        <p:spPr>
          <a:xfrm>
            <a:off x="5535720" y="6192720"/>
            <a:ext cx="464400" cy="274680"/>
          </a:xfrm>
          <a:prstGeom prst="rect">
            <a:avLst/>
          </a:prstGeom>
          <a:noFill/>
          <a:ln w="0">
            <a:noFill/>
          </a:ln>
        </p:spPr>
        <p:txBody>
          <a:bodyPr wrap="none" lIns="90000" rIns="90000" tIns="45000" bIns="45000" anchor="t">
            <a:spAutoFit/>
          </a:bodyPr>
          <a:p>
            <a:r>
              <a:rPr b="1" lang="fr-FR" sz="13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38L</a:t>
            </a:r>
            <a:endParaRPr b="1" lang="fr-FR" sz="13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2" name="CustomShape 49"/>
          <p:cNvSpPr/>
          <p:nvPr/>
        </p:nvSpPr>
        <p:spPr>
          <a:xfrm>
            <a:off x="3060000" y="1908000"/>
            <a:ext cx="2880000" cy="2412000"/>
          </a:xfrm>
          <a:prstGeom prst="rect">
            <a:avLst/>
          </a:prstGeom>
          <a:solidFill>
            <a:srgbClr val="3465a4">
              <a:alpha val="50000"/>
            </a:srgbClr>
          </a:solidFill>
          <a:ln w="936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ctr">
            <a:normAutofit fontScale="85000" lnSpcReduction="9999"/>
          </a:bodyPr>
          <a:p>
            <a:pPr algn="ctr">
              <a:lnSpc>
                <a:spcPct val="100000"/>
              </a:lnSpc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fr-FR" sz="1400" strike="noStrike" u="none">
                <a:solidFill>
                  <a:srgbClr val="ffff00"/>
                </a:solidFill>
                <a:effectLst/>
                <a:uFillTx/>
                <a:latin typeface="Calibri"/>
                <a:ea typeface="DejaVu Sans"/>
              </a:rPr>
              <a:t>Bravo, vous avez atteint </a:t>
            </a:r>
            <a:endParaRPr b="0" lang="fr-FR" sz="1400" strike="noStrike" u="none">
              <a:solidFill>
                <a:srgbClr val="ffff00"/>
              </a:solidFill>
              <a:effectLst/>
              <a:uFillTx/>
              <a:latin typeface="Arial"/>
            </a:endParaRPr>
          </a:p>
          <a:p>
            <a:pPr algn="ctr">
              <a:lnSpc>
                <a:spcPct val="100000"/>
              </a:lnSpc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fr-FR" sz="1400" strike="noStrike" u="none">
                <a:solidFill>
                  <a:srgbClr val="ffff00"/>
                </a:solidFill>
                <a:effectLst/>
                <a:uFillTx/>
                <a:latin typeface="Calibri"/>
                <a:ea typeface="DejaVu Sans"/>
              </a:rPr>
              <a:t>le</a:t>
            </a:r>
            <a:r>
              <a:rPr b="1" lang="fr-FR" sz="1400" strike="noStrike" u="none">
                <a:solidFill>
                  <a:srgbClr val="ffff00"/>
                </a:solidFill>
                <a:effectLst/>
                <a:uFillTx/>
                <a:latin typeface="Calibri"/>
                <a:ea typeface="DejaVu Sans"/>
              </a:rPr>
              <a:t> remboursement à 10 % !</a:t>
            </a:r>
            <a:endParaRPr b="0" lang="fr-FR" sz="1400" strike="noStrike" u="none">
              <a:solidFill>
                <a:srgbClr val="ffff00"/>
              </a:solidFill>
              <a:effectLst/>
              <a:uFillTx/>
              <a:latin typeface="Arial"/>
            </a:endParaRPr>
          </a:p>
          <a:p>
            <a:pPr algn="ctr">
              <a:lnSpc>
                <a:spcPct val="100000"/>
              </a:lnSpc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fr-FR" sz="1600" strike="noStrike" u="none">
              <a:solidFill>
                <a:srgbClr val="ffff00"/>
              </a:solidFill>
              <a:effectLst/>
              <a:uFillTx/>
              <a:latin typeface="Arial"/>
            </a:endParaRPr>
          </a:p>
          <a:p>
            <a:pPr algn="ctr">
              <a:lnSpc>
                <a:spcPct val="100000"/>
              </a:lnSpc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fr-FR" sz="1400" strike="noStrike" u="none">
                <a:solidFill>
                  <a:srgbClr val="ffff00"/>
                </a:solidFill>
                <a:effectLst/>
                <a:uFillTx/>
                <a:latin typeface="Calibri"/>
                <a:ea typeface="DejaVu Sans"/>
              </a:rPr>
              <a:t>Avez-vous remarqué que votre jet </a:t>
            </a:r>
            <a:br>
              <a:rPr sz="1400"/>
            </a:br>
            <a:r>
              <a:rPr b="1" lang="fr-FR" sz="1400" strike="noStrike" u="none">
                <a:solidFill>
                  <a:srgbClr val="ffff00"/>
                </a:solidFill>
                <a:effectLst/>
                <a:uFillTx/>
                <a:latin typeface="Calibri"/>
                <a:ea typeface="DejaVu Sans"/>
              </a:rPr>
              <a:t>de douche est bien constant ?</a:t>
            </a:r>
            <a:endParaRPr b="0" lang="fr-FR" sz="1400" strike="noStrike" u="none">
              <a:solidFill>
                <a:srgbClr val="ffff00"/>
              </a:solidFill>
              <a:effectLst/>
              <a:uFillTx/>
              <a:latin typeface="Arial"/>
            </a:endParaRPr>
          </a:p>
          <a:p>
            <a:pPr algn="ctr">
              <a:lnSpc>
                <a:spcPct val="100000"/>
              </a:lnSpc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fr-FR" sz="1400" strike="noStrike" u="none">
              <a:solidFill>
                <a:srgbClr val="ffff00"/>
              </a:solidFill>
              <a:effectLst/>
              <a:uFillTx/>
              <a:latin typeface="Arial"/>
            </a:endParaRPr>
          </a:p>
          <a:p>
            <a:pPr algn="ctr">
              <a:lnSpc>
                <a:spcPct val="100000"/>
              </a:lnSpc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fr-FR" sz="1400" strike="noStrike" u="none">
              <a:solidFill>
                <a:srgbClr val="ffff00"/>
              </a:solidFill>
              <a:effectLst/>
              <a:uFillTx/>
              <a:latin typeface="Arial"/>
            </a:endParaRPr>
          </a:p>
          <a:p>
            <a:pPr algn="ctr">
              <a:lnSpc>
                <a:spcPct val="100000"/>
              </a:lnSpc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fr-FR" sz="1400" strike="noStrike" u="none">
              <a:solidFill>
                <a:srgbClr val="ffff00"/>
              </a:solidFill>
              <a:effectLst/>
              <a:uFillTx/>
              <a:latin typeface="Arial"/>
            </a:endParaRPr>
          </a:p>
          <a:p>
            <a:pPr algn="ctr">
              <a:lnSpc>
                <a:spcPct val="100000"/>
              </a:lnSpc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fr-FR" sz="1400" strike="noStrike" u="none">
                <a:solidFill>
                  <a:srgbClr val="ffff00"/>
                </a:solidFill>
                <a:effectLst/>
                <a:uFillTx/>
                <a:latin typeface="Calibri"/>
                <a:ea typeface="DejaVu Sans"/>
              </a:rPr>
              <a:t>C’est grâce à la technologie TurboStat GROHE !  Vos clients peuvent avoir une température et une pression constante, réduisant ainsi les ajustements fréquents et les pertes d’eau et d’énergie...</a:t>
            </a:r>
            <a:endParaRPr b="0" lang="fr-FR" sz="1400" strike="noStrike" u="none">
              <a:solidFill>
                <a:srgbClr val="ffff00"/>
              </a:solidFill>
              <a:effectLst/>
              <a:uFillTx/>
              <a:latin typeface="Arial"/>
            </a:endParaRPr>
          </a:p>
        </p:txBody>
      </p:sp>
      <p:pic>
        <p:nvPicPr>
          <p:cNvPr id="173" name="" descr=""/>
          <p:cNvPicPr/>
          <p:nvPr/>
        </p:nvPicPr>
        <p:blipFill>
          <a:blip r:embed="rId4"/>
          <a:stretch/>
        </p:blipFill>
        <p:spPr>
          <a:xfrm>
            <a:off x="4176000" y="2916000"/>
            <a:ext cx="504000" cy="50400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CustomShape 50"/>
          <p:cNvSpPr/>
          <p:nvPr/>
        </p:nvSpPr>
        <p:spPr>
          <a:xfrm>
            <a:off x="457200" y="274680"/>
            <a:ext cx="8260200" cy="1130040"/>
          </a:xfrm>
          <a:prstGeom prst="rect">
            <a:avLst/>
          </a:prstGeom>
          <a:solidFill>
            <a:srgbClr val="eeeeee">
              <a:alpha val="50000"/>
            </a:srgbClr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/>
          </a:bodyPr>
          <a:p>
            <a:pPr>
              <a:lnSpc>
                <a:spcPct val="100000"/>
              </a:lnSpc>
              <a:tabLst>
                <a:tab algn="l" pos="408240"/>
              </a:tabLst>
            </a:pPr>
            <a:r>
              <a:rPr b="1" lang="fr-FR" sz="2400" strike="noStrike" u="none">
                <a:solidFill>
                  <a:srgbClr val="e16c00"/>
                </a:solidFill>
                <a:effectLst/>
                <a:uFillTx/>
                <a:latin typeface="Tahoma"/>
                <a:ea typeface="Tahoma"/>
              </a:rPr>
              <a:t>Page jeu (iframe agence avec jeu VG)</a:t>
            </a:r>
            <a:endParaRPr b="0" lang="fr-FR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5" name="Line 10"/>
          <p:cNvSpPr/>
          <p:nvPr/>
        </p:nvSpPr>
        <p:spPr>
          <a:xfrm>
            <a:off x="539280" y="1124640"/>
            <a:ext cx="1152360" cy="360"/>
          </a:xfrm>
          <a:prstGeom prst="line">
            <a:avLst/>
          </a:prstGeom>
          <a:ln w="12700">
            <a:solidFill>
              <a:srgbClr val="d9d9d9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-44640" bIns="-44640" anchor="t" anchorCtr="1">
            <a:noAutofit/>
          </a:bodyPr>
          <a:p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pic>
        <p:nvPicPr>
          <p:cNvPr id="176" name="Picture 2_ 9" descr="C:\wamp\www\VIRALGAMES_2012-Corporate\Graphs\Sources\Images\vague_bordure.png"/>
          <p:cNvPicPr/>
          <p:nvPr/>
        </p:nvPicPr>
        <p:blipFill>
          <a:blip r:embed="rId1"/>
          <a:stretch/>
        </p:blipFill>
        <p:spPr>
          <a:xfrm>
            <a:off x="8316360" y="0"/>
            <a:ext cx="814680" cy="68450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77" name="CustomShape 51"/>
          <p:cNvSpPr/>
          <p:nvPr/>
        </p:nvSpPr>
        <p:spPr>
          <a:xfrm>
            <a:off x="6553080" y="6356520"/>
            <a:ext cx="2120760" cy="352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r">
              <a:lnSpc>
                <a:spcPct val="100000"/>
              </a:lnSpc>
              <a:tabLst>
                <a:tab algn="l" pos="408240"/>
              </a:tabLst>
            </a:pPr>
            <a:fld id="{FC7C1964-7921-40CE-BB3D-1C832B1E93D2}" type="slidenum">
              <a:rPr b="0" lang="fr-FR" sz="1200" strike="noStrike" u="none">
                <a:solidFill>
                  <a:srgbClr val="8b8b8b"/>
                </a:solidFill>
                <a:effectLst/>
                <a:uFillTx/>
                <a:latin typeface="Calibri"/>
                <a:ea typeface="DejaVu Sans"/>
              </a:rPr>
              <a:t>&lt;numéro&gt;</a:t>
            </a:fld>
            <a:endParaRPr b="0" lang="fr-FR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8" name="CustomShape 52"/>
          <p:cNvSpPr/>
          <p:nvPr/>
        </p:nvSpPr>
        <p:spPr>
          <a:xfrm>
            <a:off x="2880000" y="1080000"/>
            <a:ext cx="3238920" cy="5578920"/>
          </a:xfrm>
          <a:prstGeom prst="rect">
            <a:avLst/>
          </a:prstGeom>
          <a:noFill/>
          <a:ln w="9360">
            <a:solidFill>
              <a:srgbClr val="808080"/>
            </a:solidFill>
            <a:prstDash val="dashDot"/>
            <a:miter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noAutofit/>
          </a:bodyPr>
          <a:p>
            <a:pPr>
              <a:lnSpc>
                <a:spcPct val="100000"/>
              </a:lnSpc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8920">
              <a:lnSpc>
                <a:spcPct val="100000"/>
              </a:lnSpc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8920">
              <a:lnSpc>
                <a:spcPct val="100000"/>
              </a:lnSpc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9" name="CustomShape 53"/>
          <p:cNvSpPr/>
          <p:nvPr/>
        </p:nvSpPr>
        <p:spPr>
          <a:xfrm>
            <a:off x="4140000" y="4860000"/>
            <a:ext cx="1870920" cy="921960"/>
          </a:xfrm>
          <a:prstGeom prst="roundRect">
            <a:avLst>
              <a:gd name="adj" fmla="val 16667"/>
            </a:avLst>
          </a:prstGeom>
          <a:solidFill>
            <a:srgbClr val="4f81bd"/>
          </a:solidFill>
          <a:ln w="0"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fr-FR" sz="1800" strike="noStrike" u="none">
                <a:solidFill>
                  <a:srgbClr val="ffffff"/>
                </a:solidFill>
                <a:effectLst/>
                <a:uFillTx/>
                <a:latin typeface="Calibri"/>
                <a:ea typeface="DejaVu Sans"/>
              </a:rPr>
              <a:t>Fais tourner</a:t>
            </a:r>
            <a:endParaRPr b="0" lang="fr-FR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algn="ctr">
              <a:lnSpc>
                <a:spcPct val="100000"/>
              </a:lnSpc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fr-FR" sz="1800" strike="noStrike" u="none">
                <a:solidFill>
                  <a:srgbClr val="ffffff"/>
                </a:solidFill>
                <a:effectLst/>
                <a:uFillTx/>
                <a:latin typeface="Calibri"/>
                <a:ea typeface="DejaVu Sans"/>
              </a:rPr>
              <a:t>la roue</a:t>
            </a:r>
            <a:endParaRPr b="0" lang="fr-FR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80" name=""/>
          <p:cNvSpPr/>
          <p:nvPr/>
        </p:nvSpPr>
        <p:spPr>
          <a:xfrm rot="9255600">
            <a:off x="4630680" y="4041720"/>
            <a:ext cx="538920" cy="718920"/>
          </a:xfrm>
          <a:prstGeom prst="downArrow">
            <a:avLst>
              <a:gd name="adj1" fmla="val 50000"/>
              <a:gd name="adj2" fmla="val 33333"/>
            </a:avLst>
          </a:prstGeom>
          <a:solidFill>
            <a:schemeClr val="accent1"/>
          </a:solidFill>
          <a:ln w="0">
            <a:solidFill>
              <a:srgbClr val="254061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pic>
        <p:nvPicPr>
          <p:cNvPr id="181" name="" descr=""/>
          <p:cNvPicPr/>
          <p:nvPr/>
        </p:nvPicPr>
        <p:blipFill>
          <a:blip r:embed="rId2"/>
          <a:stretch/>
        </p:blipFill>
        <p:spPr>
          <a:xfrm>
            <a:off x="2988000" y="1260000"/>
            <a:ext cx="3048840" cy="53359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82" name="" descr=""/>
          <p:cNvPicPr/>
          <p:nvPr/>
        </p:nvPicPr>
        <p:blipFill>
          <a:blip r:embed="rId3"/>
          <a:srcRect l="31494" t="0" r="0" b="0"/>
          <a:stretch/>
        </p:blipFill>
        <p:spPr>
          <a:xfrm>
            <a:off x="4350240" y="4212000"/>
            <a:ext cx="1689840" cy="18000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83" name=""/>
          <p:cNvSpPr/>
          <p:nvPr/>
        </p:nvSpPr>
        <p:spPr>
          <a:xfrm>
            <a:off x="3096000" y="1368720"/>
            <a:ext cx="2772000" cy="215280"/>
          </a:xfrm>
          <a:prstGeom prst="roundRect">
            <a:avLst>
              <a:gd name="adj" fmla="val 16667"/>
            </a:avLst>
          </a:prstGeom>
          <a:solidFill>
            <a:srgbClr val="729fcf"/>
          </a:solidFill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4" name=""/>
          <p:cNvSpPr/>
          <p:nvPr/>
        </p:nvSpPr>
        <p:spPr>
          <a:xfrm>
            <a:off x="3096360" y="1369080"/>
            <a:ext cx="1403640" cy="215280"/>
          </a:xfrm>
          <a:prstGeom prst="roundRect">
            <a:avLst>
              <a:gd name="adj" fmla="val 16667"/>
            </a:avLst>
          </a:prstGeom>
          <a:solidFill>
            <a:srgbClr val="ff0000"/>
          </a:solidFill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endParaRPr b="0" lang="fr-FR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85" name=""/>
          <p:cNvSpPr/>
          <p:nvPr/>
        </p:nvSpPr>
        <p:spPr>
          <a:xfrm>
            <a:off x="3276000" y="1188000"/>
            <a:ext cx="540000" cy="540000"/>
          </a:xfrm>
          <a:prstGeom prst="ellipse">
            <a:avLst/>
          </a:prstGeom>
          <a:solidFill>
            <a:srgbClr val="ff0000"/>
          </a:solidFill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endParaRPr b="0" lang="fr-FR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86" name=""/>
          <p:cNvSpPr/>
          <p:nvPr/>
        </p:nvSpPr>
        <p:spPr>
          <a:xfrm>
            <a:off x="4356000" y="1188000"/>
            <a:ext cx="540000" cy="540000"/>
          </a:xfrm>
          <a:prstGeom prst="ellipse">
            <a:avLst/>
          </a:prstGeom>
          <a:solidFill>
            <a:srgbClr val="ff0000"/>
          </a:solidFill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endParaRPr b="0" lang="fr-FR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87" name=""/>
          <p:cNvSpPr/>
          <p:nvPr/>
        </p:nvSpPr>
        <p:spPr>
          <a:xfrm>
            <a:off x="5364360" y="1188360"/>
            <a:ext cx="540000" cy="540000"/>
          </a:xfrm>
          <a:prstGeom prst="ellipse">
            <a:avLst/>
          </a:prstGeom>
          <a:solidFill>
            <a:srgbClr val="729fcf"/>
          </a:solidFill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8" name=""/>
          <p:cNvSpPr txBox="1"/>
          <p:nvPr/>
        </p:nvSpPr>
        <p:spPr>
          <a:xfrm>
            <a:off x="5089320" y="1152000"/>
            <a:ext cx="1108080" cy="457560"/>
          </a:xfrm>
          <a:prstGeom prst="rect">
            <a:avLst/>
          </a:prstGeom>
          <a:noFill/>
          <a:ln w="0">
            <a:noFill/>
          </a:ln>
        </p:spPr>
        <p:txBody>
          <a:bodyPr wrap="none" lIns="90000" rIns="90000" tIns="45000" bIns="45000" anchor="t" anchorCtr="1">
            <a:spAutoFit/>
          </a:bodyPr>
          <a:p>
            <a:pPr algn="ctr"/>
            <a:r>
              <a:rPr b="1" lang="fr-FR" sz="11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Remboursé à </a:t>
            </a:r>
            <a:endParaRPr b="1" lang="fr-FR" sz="11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/>
            <a:r>
              <a:rPr b="1" lang="fr-FR" sz="15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100%</a:t>
            </a:r>
            <a:endParaRPr b="1" lang="fr-FR" sz="15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9" name=""/>
          <p:cNvSpPr txBox="1"/>
          <p:nvPr/>
        </p:nvSpPr>
        <p:spPr>
          <a:xfrm>
            <a:off x="4383360" y="1296360"/>
            <a:ext cx="561960" cy="302040"/>
          </a:xfrm>
          <a:prstGeom prst="rect">
            <a:avLst/>
          </a:prstGeom>
          <a:noFill/>
          <a:ln w="0">
            <a:noFill/>
          </a:ln>
        </p:spPr>
        <p:txBody>
          <a:bodyPr wrap="none" lIns="90000" rIns="90000" tIns="45000" bIns="45000" anchor="t">
            <a:spAutoFit/>
          </a:bodyPr>
          <a:p>
            <a:r>
              <a:rPr b="1" lang="fr-FR" sz="15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50%</a:t>
            </a:r>
            <a:endParaRPr b="1" lang="fr-FR" sz="15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0" name=""/>
          <p:cNvSpPr txBox="1"/>
          <p:nvPr/>
        </p:nvSpPr>
        <p:spPr>
          <a:xfrm>
            <a:off x="3303360" y="1296360"/>
            <a:ext cx="561960" cy="302040"/>
          </a:xfrm>
          <a:prstGeom prst="rect">
            <a:avLst/>
          </a:prstGeom>
          <a:noFill/>
          <a:ln w="0">
            <a:noFill/>
          </a:ln>
        </p:spPr>
        <p:txBody>
          <a:bodyPr wrap="none" lIns="90000" rIns="90000" tIns="45000" bIns="45000" anchor="t">
            <a:spAutoFit/>
          </a:bodyPr>
          <a:p>
            <a:r>
              <a:rPr b="1" lang="fr-FR" sz="15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10%</a:t>
            </a:r>
            <a:endParaRPr b="1" lang="fr-FR" sz="15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1" name=""/>
          <p:cNvSpPr/>
          <p:nvPr/>
        </p:nvSpPr>
        <p:spPr>
          <a:xfrm>
            <a:off x="540000" y="2340000"/>
            <a:ext cx="2338920" cy="1618920"/>
          </a:xfrm>
          <a:prstGeom prst="wedgeRoundRectCallout">
            <a:avLst>
              <a:gd name="adj1" fmla="val 63496"/>
              <a:gd name="adj2" fmla="val -44508"/>
              <a:gd name="adj3" fmla="val 16667"/>
            </a:avLst>
          </a:prstGeom>
          <a:solidFill>
            <a:srgbClr val="eeeeee"/>
          </a:solidFill>
          <a:ln w="0">
            <a:solidFill>
              <a:srgbClr val="254061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r>
              <a:rPr b="0" lang="fr-FR" sz="1300" strike="noStrike" u="none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Arrivé au 2éme palier, le jeu se fige et un affiche un nouveau message</a:t>
            </a:r>
            <a:endParaRPr b="0" lang="fr-FR" sz="13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2" name=""/>
          <p:cNvSpPr/>
          <p:nvPr/>
        </p:nvSpPr>
        <p:spPr>
          <a:xfrm>
            <a:off x="5580000" y="5400000"/>
            <a:ext cx="360000" cy="1080000"/>
          </a:xfrm>
          <a:prstGeom prst="can">
            <a:avLst>
              <a:gd name="adj" fmla="val 25000"/>
            </a:avLst>
          </a:prstGeom>
          <a:solidFill>
            <a:srgbClr val="729fcf"/>
          </a:solidFill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3" name=""/>
          <p:cNvSpPr/>
          <p:nvPr/>
        </p:nvSpPr>
        <p:spPr>
          <a:xfrm>
            <a:off x="5580360" y="5940000"/>
            <a:ext cx="360000" cy="540360"/>
          </a:xfrm>
          <a:prstGeom prst="can">
            <a:avLst>
              <a:gd name="adj" fmla="val 25000"/>
            </a:avLst>
          </a:prstGeom>
          <a:solidFill>
            <a:srgbClr val="b4c7dc"/>
          </a:solidFill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4" name=""/>
          <p:cNvSpPr txBox="1"/>
          <p:nvPr/>
        </p:nvSpPr>
        <p:spPr>
          <a:xfrm>
            <a:off x="5535720" y="6192720"/>
            <a:ext cx="464400" cy="274680"/>
          </a:xfrm>
          <a:prstGeom prst="rect">
            <a:avLst/>
          </a:prstGeom>
          <a:noFill/>
          <a:ln w="0">
            <a:noFill/>
          </a:ln>
        </p:spPr>
        <p:txBody>
          <a:bodyPr wrap="none" lIns="90000" rIns="90000" tIns="45000" bIns="45000" anchor="t">
            <a:spAutoFit/>
          </a:bodyPr>
          <a:p>
            <a:r>
              <a:rPr b="1" lang="fr-FR" sz="13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64L</a:t>
            </a:r>
            <a:endParaRPr b="1" lang="fr-FR" sz="13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5" name="CustomShape 54"/>
          <p:cNvSpPr/>
          <p:nvPr/>
        </p:nvSpPr>
        <p:spPr>
          <a:xfrm>
            <a:off x="3060000" y="1908000"/>
            <a:ext cx="2880000" cy="2412000"/>
          </a:xfrm>
          <a:prstGeom prst="rect">
            <a:avLst/>
          </a:prstGeom>
          <a:solidFill>
            <a:srgbClr val="3465a4">
              <a:alpha val="50000"/>
            </a:srgbClr>
          </a:solidFill>
          <a:ln w="936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ctr">
            <a:normAutofit lnSpcReduction="9999"/>
          </a:bodyPr>
          <a:p>
            <a:pPr algn="ctr">
              <a:lnSpc>
                <a:spcPct val="100000"/>
              </a:lnSpc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fr-FR" sz="1400" strike="noStrike" u="none">
                <a:solidFill>
                  <a:srgbClr val="ffff00"/>
                </a:solidFill>
                <a:effectLst/>
                <a:uFillTx/>
                <a:latin typeface="Calibri"/>
                <a:ea typeface="DejaVu Sans"/>
              </a:rPr>
              <a:t>Bravo, vous avez atteint </a:t>
            </a:r>
            <a:endParaRPr b="0" lang="fr-FR" sz="1400" strike="noStrike" u="none">
              <a:solidFill>
                <a:srgbClr val="ffff00"/>
              </a:solidFill>
              <a:effectLst/>
              <a:uFillTx/>
              <a:latin typeface="Arial"/>
            </a:endParaRPr>
          </a:p>
          <a:p>
            <a:pPr algn="ctr">
              <a:lnSpc>
                <a:spcPct val="100000"/>
              </a:lnSpc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fr-FR" sz="1400" strike="noStrike" u="none">
                <a:solidFill>
                  <a:srgbClr val="ffff00"/>
                </a:solidFill>
                <a:effectLst/>
                <a:uFillTx/>
                <a:latin typeface="Calibri"/>
                <a:ea typeface="DejaVu Sans"/>
              </a:rPr>
              <a:t>le</a:t>
            </a:r>
            <a:r>
              <a:rPr b="1" lang="fr-FR" sz="1400" strike="noStrike" u="none">
                <a:solidFill>
                  <a:srgbClr val="ffff00"/>
                </a:solidFill>
                <a:effectLst/>
                <a:uFillTx/>
                <a:latin typeface="Calibri"/>
                <a:ea typeface="DejaVu Sans"/>
              </a:rPr>
              <a:t> remboursement à 50 % !</a:t>
            </a:r>
            <a:endParaRPr b="0" lang="fr-FR" sz="1400" strike="noStrike" u="none">
              <a:solidFill>
                <a:srgbClr val="ffff00"/>
              </a:solidFill>
              <a:effectLst/>
              <a:uFillTx/>
              <a:latin typeface="Arial"/>
            </a:endParaRPr>
          </a:p>
          <a:p>
            <a:pPr algn="ctr">
              <a:lnSpc>
                <a:spcPct val="100000"/>
              </a:lnSpc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fr-FR" sz="1600" strike="noStrike" u="none">
              <a:solidFill>
                <a:srgbClr val="ffff00"/>
              </a:solidFill>
              <a:effectLst/>
              <a:uFillTx/>
              <a:latin typeface="Arial"/>
            </a:endParaRPr>
          </a:p>
          <a:p>
            <a:pPr algn="ctr">
              <a:lnSpc>
                <a:spcPct val="100000"/>
              </a:lnSpc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fr-FR" sz="1400" strike="noStrike" u="none">
                <a:solidFill>
                  <a:srgbClr val="ffff00"/>
                </a:solidFill>
                <a:effectLst/>
                <a:uFillTx/>
                <a:latin typeface="Calibri"/>
                <a:ea typeface="DejaVu Sans"/>
              </a:rPr>
              <a:t>… et vous n’avez utilisé que </a:t>
            </a:r>
            <a:br>
              <a:rPr sz="1400"/>
            </a:br>
            <a:r>
              <a:rPr b="1" lang="fr-FR" sz="1400" strike="noStrike" u="none">
                <a:solidFill>
                  <a:srgbClr val="ffff00"/>
                </a:solidFill>
                <a:effectLst/>
                <a:uFillTx/>
                <a:latin typeface="Calibri"/>
                <a:ea typeface="DejaVu Sans"/>
              </a:rPr>
              <a:t>64L d’eau !</a:t>
            </a:r>
            <a:endParaRPr b="0" lang="fr-FR" sz="1400" strike="noStrike" u="none">
              <a:solidFill>
                <a:srgbClr val="ffff00"/>
              </a:solidFill>
              <a:effectLst/>
              <a:uFillTx/>
              <a:latin typeface="Arial"/>
            </a:endParaRPr>
          </a:p>
          <a:p>
            <a:pPr algn="ctr">
              <a:lnSpc>
                <a:spcPct val="100000"/>
              </a:lnSpc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fr-FR" sz="1400" strike="noStrike" u="none">
              <a:solidFill>
                <a:srgbClr val="ffff00"/>
              </a:solidFill>
              <a:effectLst/>
              <a:uFillTx/>
              <a:latin typeface="Arial"/>
            </a:endParaRPr>
          </a:p>
          <a:p>
            <a:pPr algn="ctr">
              <a:lnSpc>
                <a:spcPct val="100000"/>
              </a:lnSpc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fr-FR" sz="1400" strike="noStrike" u="none">
              <a:solidFill>
                <a:srgbClr val="ffff00"/>
              </a:solidFill>
              <a:effectLst/>
              <a:uFillTx/>
              <a:latin typeface="Arial"/>
            </a:endParaRPr>
          </a:p>
          <a:p>
            <a:pPr algn="ctr">
              <a:lnSpc>
                <a:spcPct val="100000"/>
              </a:lnSpc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fr-FR" sz="1400" strike="noStrike" u="none">
              <a:solidFill>
                <a:srgbClr val="ffff00"/>
              </a:solidFill>
              <a:effectLst/>
              <a:uFillTx/>
              <a:latin typeface="Arial"/>
            </a:endParaRPr>
          </a:p>
          <a:p>
            <a:pPr algn="ctr">
              <a:lnSpc>
                <a:spcPct val="100000"/>
              </a:lnSpc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fr-FR" sz="1400" strike="noStrike" u="none">
                <a:solidFill>
                  <a:srgbClr val="ffff00"/>
                </a:solidFill>
                <a:effectLst/>
                <a:uFillTx/>
                <a:latin typeface="Calibri"/>
                <a:ea typeface="DejaVu Sans"/>
              </a:rPr>
              <a:t>Grâce au limitateur d’eau GROHE vos clients peuvent économiser jusqu’à 531€ d’eau par an !</a:t>
            </a:r>
            <a:endParaRPr b="0" lang="fr-FR" sz="1400" strike="noStrike" u="none">
              <a:solidFill>
                <a:srgbClr val="ffff00"/>
              </a:solidFill>
              <a:effectLst/>
              <a:uFillTx/>
              <a:latin typeface="Arial"/>
            </a:endParaRPr>
          </a:p>
        </p:txBody>
      </p:sp>
      <p:pic>
        <p:nvPicPr>
          <p:cNvPr id="196" name="" descr=""/>
          <p:cNvPicPr/>
          <p:nvPr/>
        </p:nvPicPr>
        <p:blipFill>
          <a:blip r:embed="rId4"/>
          <a:stretch/>
        </p:blipFill>
        <p:spPr>
          <a:xfrm>
            <a:off x="4212000" y="3096000"/>
            <a:ext cx="540000" cy="54000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CustomShape 56"/>
          <p:cNvSpPr/>
          <p:nvPr/>
        </p:nvSpPr>
        <p:spPr>
          <a:xfrm>
            <a:off x="457200" y="274680"/>
            <a:ext cx="8260200" cy="1130040"/>
          </a:xfrm>
          <a:prstGeom prst="rect">
            <a:avLst/>
          </a:prstGeom>
          <a:solidFill>
            <a:srgbClr val="eeeeee">
              <a:alpha val="50000"/>
            </a:srgbClr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/>
          </a:bodyPr>
          <a:p>
            <a:pPr>
              <a:lnSpc>
                <a:spcPct val="100000"/>
              </a:lnSpc>
              <a:tabLst>
                <a:tab algn="l" pos="408240"/>
              </a:tabLst>
            </a:pPr>
            <a:r>
              <a:rPr b="1" lang="fr-FR" sz="2400" strike="noStrike" u="none">
                <a:solidFill>
                  <a:srgbClr val="e16c00"/>
                </a:solidFill>
                <a:effectLst/>
                <a:uFillTx/>
                <a:latin typeface="Tahoma"/>
                <a:ea typeface="Tahoma"/>
              </a:rPr>
              <a:t>Page jeu (iframe agence avec jeu VG)</a:t>
            </a:r>
            <a:endParaRPr b="0" lang="fr-FR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8" name="Line 11"/>
          <p:cNvSpPr/>
          <p:nvPr/>
        </p:nvSpPr>
        <p:spPr>
          <a:xfrm>
            <a:off x="539280" y="1124640"/>
            <a:ext cx="1152360" cy="360"/>
          </a:xfrm>
          <a:prstGeom prst="line">
            <a:avLst/>
          </a:prstGeom>
          <a:ln w="12700">
            <a:solidFill>
              <a:srgbClr val="d9d9d9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-44640" bIns="-44640" anchor="t" anchorCtr="1">
            <a:noAutofit/>
          </a:bodyPr>
          <a:p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pic>
        <p:nvPicPr>
          <p:cNvPr id="199" name="Picture 2_ 10" descr="C:\wamp\www\VIRALGAMES_2012-Corporate\Graphs\Sources\Images\vague_bordure.png"/>
          <p:cNvPicPr/>
          <p:nvPr/>
        </p:nvPicPr>
        <p:blipFill>
          <a:blip r:embed="rId1"/>
          <a:stretch/>
        </p:blipFill>
        <p:spPr>
          <a:xfrm>
            <a:off x="8316360" y="0"/>
            <a:ext cx="814680" cy="68450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00" name="CustomShape 57"/>
          <p:cNvSpPr/>
          <p:nvPr/>
        </p:nvSpPr>
        <p:spPr>
          <a:xfrm>
            <a:off x="6553080" y="6356520"/>
            <a:ext cx="2120760" cy="352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r">
              <a:lnSpc>
                <a:spcPct val="100000"/>
              </a:lnSpc>
              <a:tabLst>
                <a:tab algn="l" pos="408240"/>
              </a:tabLst>
            </a:pPr>
            <a:fld id="{6ED8E1ED-BFE8-43A6-A68F-66B022ADECB2}" type="slidenum">
              <a:rPr b="0" lang="fr-FR" sz="1200" strike="noStrike" u="none">
                <a:solidFill>
                  <a:srgbClr val="8b8b8b"/>
                </a:solidFill>
                <a:effectLst/>
                <a:uFillTx/>
                <a:latin typeface="Calibri"/>
                <a:ea typeface="DejaVu Sans"/>
              </a:rPr>
              <a:t>9</a:t>
            </a:fld>
            <a:endParaRPr b="0" lang="fr-FR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01" name="CustomShape 58"/>
          <p:cNvSpPr/>
          <p:nvPr/>
        </p:nvSpPr>
        <p:spPr>
          <a:xfrm>
            <a:off x="2880000" y="1080000"/>
            <a:ext cx="3238920" cy="5578920"/>
          </a:xfrm>
          <a:prstGeom prst="rect">
            <a:avLst/>
          </a:prstGeom>
          <a:noFill/>
          <a:ln w="9360">
            <a:solidFill>
              <a:srgbClr val="808080"/>
            </a:solidFill>
            <a:prstDash val="dashDot"/>
            <a:miter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noAutofit/>
          </a:bodyPr>
          <a:p>
            <a:pPr>
              <a:lnSpc>
                <a:spcPct val="100000"/>
              </a:lnSpc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8920">
              <a:lnSpc>
                <a:spcPct val="100000"/>
              </a:lnSpc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8920">
              <a:lnSpc>
                <a:spcPct val="100000"/>
              </a:lnSpc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02" name="CustomShape 59"/>
          <p:cNvSpPr/>
          <p:nvPr/>
        </p:nvSpPr>
        <p:spPr>
          <a:xfrm>
            <a:off x="4140000" y="4860000"/>
            <a:ext cx="1870920" cy="921960"/>
          </a:xfrm>
          <a:prstGeom prst="roundRect">
            <a:avLst>
              <a:gd name="adj" fmla="val 16667"/>
            </a:avLst>
          </a:prstGeom>
          <a:solidFill>
            <a:srgbClr val="4f81bd"/>
          </a:solidFill>
          <a:ln w="0"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fr-FR" sz="1800" strike="noStrike" u="none">
                <a:solidFill>
                  <a:srgbClr val="ffffff"/>
                </a:solidFill>
                <a:effectLst/>
                <a:uFillTx/>
                <a:latin typeface="Calibri"/>
                <a:ea typeface="DejaVu Sans"/>
              </a:rPr>
              <a:t>Fais tourner</a:t>
            </a:r>
            <a:endParaRPr b="0" lang="fr-FR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algn="ctr">
              <a:lnSpc>
                <a:spcPct val="100000"/>
              </a:lnSpc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fr-FR" sz="1800" strike="noStrike" u="none">
                <a:solidFill>
                  <a:srgbClr val="ffffff"/>
                </a:solidFill>
                <a:effectLst/>
                <a:uFillTx/>
                <a:latin typeface="Calibri"/>
                <a:ea typeface="DejaVu Sans"/>
              </a:rPr>
              <a:t>la roue</a:t>
            </a:r>
            <a:endParaRPr b="0" lang="fr-FR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03" name=""/>
          <p:cNvSpPr/>
          <p:nvPr/>
        </p:nvSpPr>
        <p:spPr>
          <a:xfrm rot="9255600">
            <a:off x="4630680" y="4041720"/>
            <a:ext cx="538920" cy="718920"/>
          </a:xfrm>
          <a:prstGeom prst="downArrow">
            <a:avLst>
              <a:gd name="adj1" fmla="val 50000"/>
              <a:gd name="adj2" fmla="val 33333"/>
            </a:avLst>
          </a:prstGeom>
          <a:solidFill>
            <a:schemeClr val="accent1"/>
          </a:solidFill>
          <a:ln w="0">
            <a:solidFill>
              <a:srgbClr val="254061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pic>
        <p:nvPicPr>
          <p:cNvPr id="204" name="" descr=""/>
          <p:cNvPicPr/>
          <p:nvPr/>
        </p:nvPicPr>
        <p:blipFill>
          <a:blip r:embed="rId2"/>
          <a:stretch/>
        </p:blipFill>
        <p:spPr>
          <a:xfrm>
            <a:off x="2988000" y="1260000"/>
            <a:ext cx="3048840" cy="53359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05" name="" descr=""/>
          <p:cNvPicPr/>
          <p:nvPr/>
        </p:nvPicPr>
        <p:blipFill>
          <a:blip r:embed="rId3"/>
          <a:srcRect l="31494" t="0" r="0" b="0"/>
          <a:stretch/>
        </p:blipFill>
        <p:spPr>
          <a:xfrm>
            <a:off x="4350240" y="4212000"/>
            <a:ext cx="1689840" cy="18000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06" name=""/>
          <p:cNvSpPr/>
          <p:nvPr/>
        </p:nvSpPr>
        <p:spPr>
          <a:xfrm>
            <a:off x="3096000" y="1368720"/>
            <a:ext cx="2772000" cy="215280"/>
          </a:xfrm>
          <a:prstGeom prst="roundRect">
            <a:avLst>
              <a:gd name="adj" fmla="val 16667"/>
            </a:avLst>
          </a:prstGeom>
          <a:solidFill>
            <a:srgbClr val="729fcf"/>
          </a:solidFill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07" name=""/>
          <p:cNvSpPr/>
          <p:nvPr/>
        </p:nvSpPr>
        <p:spPr>
          <a:xfrm>
            <a:off x="3096360" y="1369080"/>
            <a:ext cx="2483640" cy="215280"/>
          </a:xfrm>
          <a:prstGeom prst="roundRect">
            <a:avLst>
              <a:gd name="adj" fmla="val 16667"/>
            </a:avLst>
          </a:prstGeom>
          <a:solidFill>
            <a:srgbClr val="ff0000"/>
          </a:solidFill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endParaRPr b="0" lang="fr-FR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08" name=""/>
          <p:cNvSpPr/>
          <p:nvPr/>
        </p:nvSpPr>
        <p:spPr>
          <a:xfrm>
            <a:off x="3276000" y="1188000"/>
            <a:ext cx="540000" cy="540000"/>
          </a:xfrm>
          <a:prstGeom prst="ellipse">
            <a:avLst/>
          </a:prstGeom>
          <a:solidFill>
            <a:srgbClr val="ff0000"/>
          </a:solidFill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endParaRPr b="0" lang="fr-FR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09" name=""/>
          <p:cNvSpPr/>
          <p:nvPr/>
        </p:nvSpPr>
        <p:spPr>
          <a:xfrm>
            <a:off x="4356000" y="1188000"/>
            <a:ext cx="540000" cy="540000"/>
          </a:xfrm>
          <a:prstGeom prst="ellipse">
            <a:avLst/>
          </a:prstGeom>
          <a:solidFill>
            <a:srgbClr val="ff0000"/>
          </a:solidFill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endParaRPr b="0" lang="fr-FR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10" name=""/>
          <p:cNvSpPr/>
          <p:nvPr/>
        </p:nvSpPr>
        <p:spPr>
          <a:xfrm>
            <a:off x="5364360" y="1188360"/>
            <a:ext cx="540000" cy="540000"/>
          </a:xfrm>
          <a:prstGeom prst="ellipse">
            <a:avLst/>
          </a:prstGeom>
          <a:solidFill>
            <a:srgbClr val="ff0000"/>
          </a:solidFill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endParaRPr b="0" lang="fr-FR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11" name=""/>
          <p:cNvSpPr txBox="1"/>
          <p:nvPr/>
        </p:nvSpPr>
        <p:spPr>
          <a:xfrm>
            <a:off x="5089320" y="1152000"/>
            <a:ext cx="1108080" cy="457560"/>
          </a:xfrm>
          <a:prstGeom prst="rect">
            <a:avLst/>
          </a:prstGeom>
          <a:noFill/>
          <a:ln w="0">
            <a:noFill/>
          </a:ln>
        </p:spPr>
        <p:txBody>
          <a:bodyPr wrap="none" lIns="90000" rIns="90000" tIns="45000" bIns="45000" anchor="t" anchorCtr="1">
            <a:spAutoFit/>
          </a:bodyPr>
          <a:p>
            <a:pPr algn="ctr"/>
            <a:r>
              <a:rPr b="1" lang="fr-FR" sz="11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Remboursé à </a:t>
            </a:r>
            <a:endParaRPr b="1" lang="fr-FR" sz="11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/>
            <a:r>
              <a:rPr b="1" lang="fr-FR" sz="15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100%</a:t>
            </a:r>
            <a:endParaRPr b="1" lang="fr-FR" sz="15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12" name=""/>
          <p:cNvSpPr txBox="1"/>
          <p:nvPr/>
        </p:nvSpPr>
        <p:spPr>
          <a:xfrm>
            <a:off x="4383360" y="1296360"/>
            <a:ext cx="561960" cy="302040"/>
          </a:xfrm>
          <a:prstGeom prst="rect">
            <a:avLst/>
          </a:prstGeom>
          <a:noFill/>
          <a:ln w="0">
            <a:noFill/>
          </a:ln>
        </p:spPr>
        <p:txBody>
          <a:bodyPr wrap="none" lIns="90000" rIns="90000" tIns="45000" bIns="45000" anchor="t">
            <a:spAutoFit/>
          </a:bodyPr>
          <a:p>
            <a:r>
              <a:rPr b="1" lang="fr-FR" sz="15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50%</a:t>
            </a:r>
            <a:endParaRPr b="1" lang="fr-FR" sz="15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13" name=""/>
          <p:cNvSpPr txBox="1"/>
          <p:nvPr/>
        </p:nvSpPr>
        <p:spPr>
          <a:xfrm>
            <a:off x="3303360" y="1296360"/>
            <a:ext cx="561960" cy="302040"/>
          </a:xfrm>
          <a:prstGeom prst="rect">
            <a:avLst/>
          </a:prstGeom>
          <a:noFill/>
          <a:ln w="0">
            <a:noFill/>
          </a:ln>
        </p:spPr>
        <p:txBody>
          <a:bodyPr wrap="none" lIns="90000" rIns="90000" tIns="45000" bIns="45000" anchor="t">
            <a:spAutoFit/>
          </a:bodyPr>
          <a:p>
            <a:r>
              <a:rPr b="1" lang="fr-FR" sz="15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10%</a:t>
            </a:r>
            <a:endParaRPr b="1" lang="fr-FR" sz="15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14" name=""/>
          <p:cNvSpPr/>
          <p:nvPr/>
        </p:nvSpPr>
        <p:spPr>
          <a:xfrm>
            <a:off x="5580000" y="5400000"/>
            <a:ext cx="360000" cy="1080000"/>
          </a:xfrm>
          <a:prstGeom prst="can">
            <a:avLst>
              <a:gd name="adj" fmla="val 25000"/>
            </a:avLst>
          </a:prstGeom>
          <a:solidFill>
            <a:srgbClr val="729fcf"/>
          </a:solidFill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15" name=""/>
          <p:cNvSpPr/>
          <p:nvPr/>
        </p:nvSpPr>
        <p:spPr>
          <a:xfrm>
            <a:off x="5580360" y="5760000"/>
            <a:ext cx="360000" cy="720360"/>
          </a:xfrm>
          <a:prstGeom prst="can">
            <a:avLst>
              <a:gd name="adj" fmla="val 25000"/>
            </a:avLst>
          </a:prstGeom>
          <a:solidFill>
            <a:srgbClr val="b4c7dc"/>
          </a:solidFill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16" name=""/>
          <p:cNvSpPr txBox="1"/>
          <p:nvPr/>
        </p:nvSpPr>
        <p:spPr>
          <a:xfrm>
            <a:off x="5535720" y="6192720"/>
            <a:ext cx="464400" cy="274680"/>
          </a:xfrm>
          <a:prstGeom prst="rect">
            <a:avLst/>
          </a:prstGeom>
          <a:noFill/>
          <a:ln w="0">
            <a:noFill/>
          </a:ln>
        </p:spPr>
        <p:txBody>
          <a:bodyPr wrap="none" lIns="90000" rIns="90000" tIns="45000" bIns="45000" anchor="t">
            <a:spAutoFit/>
          </a:bodyPr>
          <a:p>
            <a:r>
              <a:rPr b="1" lang="fr-FR" sz="13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95L</a:t>
            </a:r>
            <a:endParaRPr b="1" lang="fr-FR" sz="13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17" name="CustomShape 60"/>
          <p:cNvSpPr/>
          <p:nvPr/>
        </p:nvSpPr>
        <p:spPr>
          <a:xfrm>
            <a:off x="3060000" y="1908000"/>
            <a:ext cx="2880000" cy="2412000"/>
          </a:xfrm>
          <a:prstGeom prst="rect">
            <a:avLst/>
          </a:prstGeom>
          <a:solidFill>
            <a:srgbClr val="3465a4">
              <a:alpha val="50000"/>
            </a:srgbClr>
          </a:solidFill>
          <a:ln w="936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ctr">
            <a:normAutofit/>
          </a:bodyPr>
          <a:p>
            <a:pPr algn="ctr">
              <a:lnSpc>
                <a:spcPct val="100000"/>
              </a:lnSpc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fr-FR" sz="1400" strike="noStrike" u="none">
                <a:solidFill>
                  <a:srgbClr val="ffff00"/>
                </a:solidFill>
                <a:effectLst/>
                <a:uFillTx/>
                <a:latin typeface="Calibri"/>
                <a:ea typeface="DejaVu Sans"/>
              </a:rPr>
              <a:t>Bravo, vous avez atteint </a:t>
            </a:r>
            <a:endParaRPr b="0" lang="fr-FR" sz="1400" strike="noStrike" u="none">
              <a:solidFill>
                <a:srgbClr val="ffff00"/>
              </a:solidFill>
              <a:effectLst/>
              <a:uFillTx/>
              <a:latin typeface="Arial"/>
            </a:endParaRPr>
          </a:p>
          <a:p>
            <a:pPr algn="ctr">
              <a:lnSpc>
                <a:spcPct val="100000"/>
              </a:lnSpc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fr-FR" sz="1400" strike="noStrike" u="none">
                <a:solidFill>
                  <a:srgbClr val="ffff00"/>
                </a:solidFill>
                <a:effectLst/>
                <a:uFillTx/>
                <a:latin typeface="Calibri"/>
                <a:ea typeface="DejaVu Sans"/>
              </a:rPr>
              <a:t>le remboursement à 100 % !</a:t>
            </a:r>
            <a:endParaRPr b="0" lang="fr-FR" sz="1400" strike="noStrike" u="none">
              <a:solidFill>
                <a:srgbClr val="ffff00"/>
              </a:solidFill>
              <a:effectLst/>
              <a:uFillTx/>
              <a:latin typeface="Arial"/>
            </a:endParaRPr>
          </a:p>
          <a:p>
            <a:pPr algn="ctr">
              <a:lnSpc>
                <a:spcPct val="100000"/>
              </a:lnSpc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fr-FR" sz="1600" strike="noStrike" u="none">
              <a:solidFill>
                <a:srgbClr val="ffff00"/>
              </a:solidFill>
              <a:effectLst/>
              <a:uFillTx/>
              <a:latin typeface="Arial"/>
            </a:endParaRPr>
          </a:p>
          <a:p>
            <a:pPr algn="ctr">
              <a:lnSpc>
                <a:spcPct val="100000"/>
              </a:lnSpc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fr-FR" sz="1400" strike="noStrike" u="none">
                <a:solidFill>
                  <a:srgbClr val="ffff00"/>
                </a:solidFill>
                <a:effectLst/>
                <a:uFillTx/>
                <a:latin typeface="Calibri"/>
                <a:ea typeface="DejaVu Sans"/>
              </a:rPr>
              <a:t>(précisions concernant les paliers et quotas de remboursements et les modalités pour recevoir son lot)</a:t>
            </a:r>
            <a:endParaRPr b="0" lang="fr-FR" sz="1400" strike="noStrike" u="none">
              <a:solidFill>
                <a:srgbClr val="ffff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CustomShape 16"/>
          <p:cNvSpPr/>
          <p:nvPr/>
        </p:nvSpPr>
        <p:spPr>
          <a:xfrm>
            <a:off x="457200" y="274680"/>
            <a:ext cx="8260200" cy="1130040"/>
          </a:xfrm>
          <a:prstGeom prst="rect">
            <a:avLst/>
          </a:prstGeom>
          <a:solidFill>
            <a:srgbClr val="eeeeee">
              <a:alpha val="50000"/>
            </a:srgbClr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/>
          </a:bodyPr>
          <a:p>
            <a:pPr>
              <a:lnSpc>
                <a:spcPct val="100000"/>
              </a:lnSpc>
              <a:tabLst>
                <a:tab algn="l" pos="408240"/>
              </a:tabLst>
            </a:pPr>
            <a:r>
              <a:rPr b="1" lang="fr-FR" sz="2400" strike="noStrike" u="none">
                <a:solidFill>
                  <a:srgbClr val="e16c00"/>
                </a:solidFill>
                <a:effectLst/>
                <a:uFillTx/>
                <a:latin typeface="Tahoma"/>
                <a:ea typeface="Tahoma"/>
              </a:rPr>
              <a:t>Page jeu (iframe agence avec jeu VG)</a:t>
            </a:r>
            <a:endParaRPr b="0" lang="fr-FR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19" name="Line 4"/>
          <p:cNvSpPr/>
          <p:nvPr/>
        </p:nvSpPr>
        <p:spPr>
          <a:xfrm>
            <a:off x="539280" y="1124640"/>
            <a:ext cx="1152360" cy="360"/>
          </a:xfrm>
          <a:prstGeom prst="line">
            <a:avLst/>
          </a:prstGeom>
          <a:ln w="12700">
            <a:solidFill>
              <a:srgbClr val="d9d9d9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-44640" bIns="-44640" anchor="t" anchorCtr="1">
            <a:noAutofit/>
          </a:bodyPr>
          <a:p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pic>
        <p:nvPicPr>
          <p:cNvPr id="220" name="Picture 2_ 3" descr="C:\wamp\www\VIRALGAMES_2012-Corporate\Graphs\Sources\Images\vague_bordure.png"/>
          <p:cNvPicPr/>
          <p:nvPr/>
        </p:nvPicPr>
        <p:blipFill>
          <a:blip r:embed="rId1"/>
          <a:stretch/>
        </p:blipFill>
        <p:spPr>
          <a:xfrm>
            <a:off x="8316360" y="0"/>
            <a:ext cx="814680" cy="68450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21" name="CustomShape 17"/>
          <p:cNvSpPr/>
          <p:nvPr/>
        </p:nvSpPr>
        <p:spPr>
          <a:xfrm>
            <a:off x="6553080" y="6356520"/>
            <a:ext cx="2120760" cy="352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r">
              <a:lnSpc>
                <a:spcPct val="100000"/>
              </a:lnSpc>
              <a:tabLst>
                <a:tab algn="l" pos="408240"/>
              </a:tabLst>
            </a:pPr>
            <a:fld id="{18F93489-BF0D-4AA2-9DC1-FB182B71E89F}" type="slidenum">
              <a:rPr b="0" lang="fr-FR" sz="1200" strike="noStrike" u="none">
                <a:solidFill>
                  <a:srgbClr val="8b8b8b"/>
                </a:solidFill>
                <a:effectLst/>
                <a:uFillTx/>
                <a:latin typeface="Calibri"/>
                <a:ea typeface="DejaVu Sans"/>
              </a:rPr>
              <a:t>9</a:t>
            </a:fld>
            <a:endParaRPr b="0" lang="fr-FR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22" name="CustomShape 19"/>
          <p:cNvSpPr/>
          <p:nvPr/>
        </p:nvSpPr>
        <p:spPr>
          <a:xfrm>
            <a:off x="2880000" y="1080000"/>
            <a:ext cx="3238920" cy="5578920"/>
          </a:xfrm>
          <a:prstGeom prst="rect">
            <a:avLst/>
          </a:prstGeom>
          <a:noFill/>
          <a:ln w="9360">
            <a:solidFill>
              <a:srgbClr val="808080"/>
            </a:solidFill>
            <a:prstDash val="dashDot"/>
            <a:miter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noAutofit/>
          </a:bodyPr>
          <a:p>
            <a:pPr>
              <a:lnSpc>
                <a:spcPct val="100000"/>
              </a:lnSpc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8920">
              <a:lnSpc>
                <a:spcPct val="100000"/>
              </a:lnSpc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8920">
              <a:lnSpc>
                <a:spcPct val="100000"/>
              </a:lnSpc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23" name="CustomShape 20"/>
          <p:cNvSpPr/>
          <p:nvPr/>
        </p:nvSpPr>
        <p:spPr>
          <a:xfrm>
            <a:off x="4140000" y="4860000"/>
            <a:ext cx="1870920" cy="921960"/>
          </a:xfrm>
          <a:prstGeom prst="roundRect">
            <a:avLst>
              <a:gd name="adj" fmla="val 16667"/>
            </a:avLst>
          </a:prstGeom>
          <a:solidFill>
            <a:srgbClr val="4f81bd"/>
          </a:solidFill>
          <a:ln w="0"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fr-FR" sz="1800" strike="noStrike" u="none">
                <a:solidFill>
                  <a:srgbClr val="ffffff"/>
                </a:solidFill>
                <a:effectLst/>
                <a:uFillTx/>
                <a:latin typeface="Calibri"/>
                <a:ea typeface="DejaVu Sans"/>
              </a:rPr>
              <a:t>Fais tourner</a:t>
            </a:r>
            <a:endParaRPr b="0" lang="fr-FR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algn="ctr">
              <a:lnSpc>
                <a:spcPct val="100000"/>
              </a:lnSpc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fr-FR" sz="1800" strike="noStrike" u="none">
                <a:solidFill>
                  <a:srgbClr val="ffffff"/>
                </a:solidFill>
                <a:effectLst/>
                <a:uFillTx/>
                <a:latin typeface="Calibri"/>
                <a:ea typeface="DejaVu Sans"/>
              </a:rPr>
              <a:t>la roue</a:t>
            </a:r>
            <a:endParaRPr b="0" lang="fr-FR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24" name=""/>
          <p:cNvSpPr/>
          <p:nvPr/>
        </p:nvSpPr>
        <p:spPr>
          <a:xfrm rot="9255600">
            <a:off x="4630680" y="4041720"/>
            <a:ext cx="538920" cy="718920"/>
          </a:xfrm>
          <a:prstGeom prst="downArrow">
            <a:avLst>
              <a:gd name="adj1" fmla="val 50000"/>
              <a:gd name="adj2" fmla="val 33333"/>
            </a:avLst>
          </a:prstGeom>
          <a:solidFill>
            <a:schemeClr val="accent1"/>
          </a:solidFill>
          <a:ln w="0">
            <a:solidFill>
              <a:srgbClr val="254061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pic>
        <p:nvPicPr>
          <p:cNvPr id="225" name="" descr=""/>
          <p:cNvPicPr/>
          <p:nvPr/>
        </p:nvPicPr>
        <p:blipFill>
          <a:blip r:embed="rId2"/>
          <a:stretch/>
        </p:blipFill>
        <p:spPr>
          <a:xfrm>
            <a:off x="2988000" y="1260000"/>
            <a:ext cx="3048840" cy="53359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26" name=""/>
          <p:cNvSpPr/>
          <p:nvPr/>
        </p:nvSpPr>
        <p:spPr>
          <a:xfrm>
            <a:off x="3096000" y="1368720"/>
            <a:ext cx="2772000" cy="215280"/>
          </a:xfrm>
          <a:prstGeom prst="roundRect">
            <a:avLst>
              <a:gd name="adj" fmla="val 16667"/>
            </a:avLst>
          </a:prstGeom>
          <a:solidFill>
            <a:srgbClr val="729fcf"/>
          </a:solidFill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endParaRPr b="0" lang="fr-F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27" name=""/>
          <p:cNvSpPr/>
          <p:nvPr/>
        </p:nvSpPr>
        <p:spPr>
          <a:xfrm>
            <a:off x="3096360" y="1369080"/>
            <a:ext cx="2483640" cy="215280"/>
          </a:xfrm>
          <a:prstGeom prst="roundRect">
            <a:avLst>
              <a:gd name="adj" fmla="val 16667"/>
            </a:avLst>
          </a:prstGeom>
          <a:solidFill>
            <a:srgbClr val="ff0000"/>
          </a:solidFill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endParaRPr b="0" lang="fr-FR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28" name=""/>
          <p:cNvSpPr/>
          <p:nvPr/>
        </p:nvSpPr>
        <p:spPr>
          <a:xfrm>
            <a:off x="3276000" y="1188000"/>
            <a:ext cx="540000" cy="540000"/>
          </a:xfrm>
          <a:prstGeom prst="ellipse">
            <a:avLst/>
          </a:prstGeom>
          <a:solidFill>
            <a:srgbClr val="ff0000"/>
          </a:solidFill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endParaRPr b="0" lang="fr-FR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29" name=""/>
          <p:cNvSpPr/>
          <p:nvPr/>
        </p:nvSpPr>
        <p:spPr>
          <a:xfrm>
            <a:off x="4356000" y="1188000"/>
            <a:ext cx="540000" cy="540000"/>
          </a:xfrm>
          <a:prstGeom prst="ellipse">
            <a:avLst/>
          </a:prstGeom>
          <a:solidFill>
            <a:srgbClr val="ff0000"/>
          </a:solidFill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endParaRPr b="0" lang="fr-FR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30" name=""/>
          <p:cNvSpPr/>
          <p:nvPr/>
        </p:nvSpPr>
        <p:spPr>
          <a:xfrm>
            <a:off x="5364360" y="1188360"/>
            <a:ext cx="540000" cy="540000"/>
          </a:xfrm>
          <a:prstGeom prst="ellipse">
            <a:avLst/>
          </a:prstGeom>
          <a:solidFill>
            <a:srgbClr val="ff0000"/>
          </a:solidFill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endParaRPr b="0" lang="fr-FR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31" name=""/>
          <p:cNvSpPr txBox="1"/>
          <p:nvPr/>
        </p:nvSpPr>
        <p:spPr>
          <a:xfrm>
            <a:off x="5089320" y="1152000"/>
            <a:ext cx="1108080" cy="457560"/>
          </a:xfrm>
          <a:prstGeom prst="rect">
            <a:avLst/>
          </a:prstGeom>
          <a:noFill/>
          <a:ln w="0">
            <a:noFill/>
          </a:ln>
        </p:spPr>
        <p:txBody>
          <a:bodyPr wrap="none" lIns="90000" rIns="90000" tIns="45000" bIns="45000" anchor="t" anchorCtr="1">
            <a:spAutoFit/>
          </a:bodyPr>
          <a:p>
            <a:pPr algn="ctr"/>
            <a:r>
              <a:rPr b="1" lang="fr-FR" sz="11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Remboursé à </a:t>
            </a:r>
            <a:endParaRPr b="1" lang="fr-FR" sz="11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/>
            <a:r>
              <a:rPr b="1" lang="fr-FR" sz="15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100%</a:t>
            </a:r>
            <a:endParaRPr b="1" lang="fr-FR" sz="15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32" name=""/>
          <p:cNvSpPr txBox="1"/>
          <p:nvPr/>
        </p:nvSpPr>
        <p:spPr>
          <a:xfrm>
            <a:off x="4383360" y="1296360"/>
            <a:ext cx="561960" cy="302040"/>
          </a:xfrm>
          <a:prstGeom prst="rect">
            <a:avLst/>
          </a:prstGeom>
          <a:noFill/>
          <a:ln w="0">
            <a:noFill/>
          </a:ln>
        </p:spPr>
        <p:txBody>
          <a:bodyPr wrap="none" lIns="90000" rIns="90000" tIns="45000" bIns="45000" anchor="t">
            <a:spAutoFit/>
          </a:bodyPr>
          <a:p>
            <a:r>
              <a:rPr b="1" lang="fr-FR" sz="15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50%</a:t>
            </a:r>
            <a:endParaRPr b="1" lang="fr-FR" sz="15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33" name=""/>
          <p:cNvSpPr txBox="1"/>
          <p:nvPr/>
        </p:nvSpPr>
        <p:spPr>
          <a:xfrm>
            <a:off x="3303360" y="1296360"/>
            <a:ext cx="561960" cy="302040"/>
          </a:xfrm>
          <a:prstGeom prst="rect">
            <a:avLst/>
          </a:prstGeom>
          <a:noFill/>
          <a:ln w="0">
            <a:noFill/>
          </a:ln>
        </p:spPr>
        <p:txBody>
          <a:bodyPr wrap="none" lIns="90000" rIns="90000" tIns="45000" bIns="45000" anchor="t">
            <a:spAutoFit/>
          </a:bodyPr>
          <a:p>
            <a:r>
              <a:rPr b="1" lang="fr-FR" sz="15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10%</a:t>
            </a:r>
            <a:endParaRPr b="1" lang="fr-FR" sz="15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34" name="CustomShape 21"/>
          <p:cNvSpPr/>
          <p:nvPr/>
        </p:nvSpPr>
        <p:spPr>
          <a:xfrm>
            <a:off x="3060000" y="1908000"/>
            <a:ext cx="2880000" cy="2952000"/>
          </a:xfrm>
          <a:prstGeom prst="rect">
            <a:avLst/>
          </a:prstGeom>
          <a:solidFill>
            <a:srgbClr val="3465a4">
              <a:alpha val="50000"/>
            </a:srgbClr>
          </a:solidFill>
          <a:ln w="936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normAutofit/>
          </a:bodyPr>
          <a:p>
            <a:pPr algn="ctr">
              <a:lnSpc>
                <a:spcPct val="100000"/>
              </a:lnSpc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fr-FR" sz="1400" strike="noStrike" u="none">
              <a:solidFill>
                <a:srgbClr val="ffff00"/>
              </a:solidFill>
              <a:effectLst/>
              <a:uFillTx/>
              <a:latin typeface="Arial"/>
            </a:endParaRPr>
          </a:p>
          <a:p>
            <a:pPr algn="ctr">
              <a:lnSpc>
                <a:spcPct val="100000"/>
              </a:lnSpc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fr-FR" sz="1400" strike="noStrike" u="none">
                <a:solidFill>
                  <a:srgbClr val="ffff00"/>
                </a:solidFill>
                <a:effectLst/>
                <a:uFillTx/>
                <a:latin typeface="Calibri"/>
                <a:ea typeface="DejaVu Sans"/>
              </a:rPr>
              <a:t>Merci d’avoir joué avec nous !</a:t>
            </a:r>
            <a:endParaRPr b="0" lang="fr-FR" sz="1400" strike="noStrike" u="none">
              <a:solidFill>
                <a:srgbClr val="ffff00"/>
              </a:solidFill>
              <a:effectLst/>
              <a:uFillTx/>
              <a:latin typeface="Arial"/>
            </a:endParaRPr>
          </a:p>
          <a:p>
            <a:pPr algn="ctr">
              <a:lnSpc>
                <a:spcPct val="100000"/>
              </a:lnSpc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fr-FR" sz="1400" strike="noStrike" u="none">
              <a:solidFill>
                <a:srgbClr val="ffff00"/>
              </a:solidFill>
              <a:effectLst/>
              <a:uFillTx/>
              <a:latin typeface="Arial"/>
            </a:endParaRPr>
          </a:p>
          <a:p>
            <a:pPr algn="ctr">
              <a:lnSpc>
                <a:spcPct val="100000"/>
              </a:lnSpc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fr-FR" sz="1400" strike="noStrike" u="none">
              <a:solidFill>
                <a:srgbClr val="ffff00"/>
              </a:solidFill>
              <a:effectLst/>
              <a:uFillTx/>
              <a:latin typeface="Arial"/>
            </a:endParaRPr>
          </a:p>
          <a:p>
            <a:pPr algn="ctr">
              <a:lnSpc>
                <a:spcPct val="100000"/>
              </a:lnSpc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fr-FR" sz="1400" strike="noStrike" u="none">
                <a:solidFill>
                  <a:srgbClr val="ffff00"/>
                </a:solidFill>
                <a:effectLst/>
                <a:uFillTx/>
                <a:latin typeface="Calibri"/>
                <a:ea typeface="DejaVu Sans"/>
              </a:rPr>
              <a:t>Profitez dès à présent d’avantages exclusifs en rejoignant </a:t>
            </a:r>
            <a:br>
              <a:rPr sz="1400"/>
            </a:br>
            <a:r>
              <a:rPr b="1" lang="fr-FR" sz="1400" strike="noStrike" u="none">
                <a:solidFill>
                  <a:srgbClr val="ffff00"/>
                </a:solidFill>
                <a:effectLst/>
                <a:uFillTx/>
                <a:latin typeface="Calibri"/>
                <a:ea typeface="DejaVu Sans"/>
              </a:rPr>
              <a:t>le programme GROHE+</a:t>
            </a:r>
            <a:endParaRPr b="0" lang="fr-FR" sz="1400" strike="noStrike" u="none">
              <a:solidFill>
                <a:srgbClr val="ffff00"/>
              </a:solidFill>
              <a:effectLst/>
              <a:uFillTx/>
              <a:latin typeface="Arial"/>
            </a:endParaRPr>
          </a:p>
          <a:p>
            <a:pPr algn="ctr">
              <a:lnSpc>
                <a:spcPct val="100000"/>
              </a:lnSpc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fr-FR" sz="1400" strike="noStrike" u="none">
              <a:solidFill>
                <a:srgbClr val="ffff00"/>
              </a:solidFill>
              <a:effectLst/>
              <a:uFillTx/>
              <a:latin typeface="Arial"/>
            </a:endParaRPr>
          </a:p>
          <a:p>
            <a:pPr algn="ctr">
              <a:lnSpc>
                <a:spcPct val="100000"/>
              </a:lnSpc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fr-FR" sz="1400" strike="noStrike" u="none">
              <a:solidFill>
                <a:srgbClr val="ffff00"/>
              </a:solidFill>
              <a:effectLst/>
              <a:uFillTx/>
              <a:latin typeface="Arial"/>
            </a:endParaRPr>
          </a:p>
        </p:txBody>
      </p:sp>
      <p:sp>
        <p:nvSpPr>
          <p:cNvPr id="235" name="CustomShape 23"/>
          <p:cNvSpPr/>
          <p:nvPr/>
        </p:nvSpPr>
        <p:spPr>
          <a:xfrm>
            <a:off x="3421080" y="3852000"/>
            <a:ext cx="2158920" cy="732600"/>
          </a:xfrm>
          <a:prstGeom prst="roundRect">
            <a:avLst>
              <a:gd name="adj" fmla="val 16667"/>
            </a:avLst>
          </a:prstGeom>
          <a:solidFill>
            <a:srgbClr val="f10d0c"/>
          </a:solidFill>
          <a:ln w="0"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  <a:tabLst>
                <a:tab algn="l" pos="408240"/>
              </a:tabLst>
            </a:pPr>
            <a:r>
              <a:rPr b="1" lang="fr-FR" sz="1400" strike="noStrike" u="none" cap="all">
                <a:solidFill>
                  <a:srgbClr val="ffffff"/>
                </a:solidFill>
                <a:effectLst/>
                <a:uFillTx/>
                <a:latin typeface="Calibri"/>
                <a:ea typeface="DejaVu Sans"/>
              </a:rPr>
              <a:t>JE DECOUVRE LE PROGRAMME GROHE+</a:t>
            </a:r>
            <a:endParaRPr b="0" lang="fr-FR" sz="14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36" name=""/>
          <p:cNvSpPr/>
          <p:nvPr/>
        </p:nvSpPr>
        <p:spPr>
          <a:xfrm>
            <a:off x="6480000" y="3600000"/>
            <a:ext cx="1978920" cy="1078920"/>
          </a:xfrm>
          <a:prstGeom prst="wedgeRoundRectCallout">
            <a:avLst>
              <a:gd name="adj1" fmla="val -110272"/>
              <a:gd name="adj2" fmla="val -6566"/>
              <a:gd name="adj3" fmla="val 16667"/>
            </a:avLst>
          </a:prstGeom>
          <a:solidFill>
            <a:srgbClr val="eeeeee"/>
          </a:solidFill>
          <a:ln w="0">
            <a:solidFill>
              <a:srgbClr val="254061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r>
              <a:rPr b="0" lang="fr-FR" sz="1300" strike="noStrike" u="none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CTA vers le site GROHE+</a:t>
            </a:r>
            <a:endParaRPr b="0" lang="fr-FR" sz="13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6350" cap="flat" cmpd="sng" algn="ctr">
          <a:prstDash val="solid"/>
          <a:miter/>
        </a:ln>
        <a:ln w="12700" cap="flat" cmpd="sng" algn="ctr">
          <a:prstDash val="solid"/>
          <a:miter/>
        </a:ln>
        <a:ln w="190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6350" cap="flat" cmpd="sng" algn="ctr">
          <a:prstDash val="solid"/>
          <a:miter/>
        </a:ln>
        <a:ln w="12700" cap="flat" cmpd="sng" algn="ctr">
          <a:prstDash val="solid"/>
          <a:miter/>
        </a:ln>
        <a:ln w="190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25.xml><?xml version="1.0" encoding="utf-8"?>
<a:theme xmlns:a="http://schemas.openxmlformats.org/drawingml/2006/main" xmlns:r="http://schemas.openxmlformats.org/officeDocument/2006/relationships" name="Office Them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10296</TotalTime>
  <Application>LibreOffice/25.2.7.2$Windows_X86_64 LibreOffice_project/5cbfd1ab6520636bb5f7b99185aa69bd7456825d</Application>
  <AppVersion>15.0000</AppVersion>
  <Words>2045</Words>
  <Paragraphs>471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2012-10-22T13:39:45Z</dcterms:created>
  <dc:creator>Mathilde</dc:creator>
  <dc:description/>
  <dc:language>fr-FR</dc:language>
  <cp:lastModifiedBy/>
  <cp:lastPrinted>2026-02-06T16:19:03Z</cp:lastPrinted>
  <dcterms:modified xsi:type="dcterms:W3CDTF">2026-02-06T16:20:34Z</dcterms:modified>
  <cp:revision>806</cp:revision>
  <dc:subject/>
  <dc:title>Présentation PowerPoint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otes">
    <vt:r8>32</vt:r8>
  </property>
  <property fmtid="{D5CDD505-2E9C-101B-9397-08002B2CF9AE}" pid="3" name="PresentationFormat">
    <vt:lpwstr>Affichage à l'écran (4:3)</vt:lpwstr>
  </property>
  <property fmtid="{D5CDD505-2E9C-101B-9397-08002B2CF9AE}" pid="4" name="Slides">
    <vt:r8>40</vt:r8>
  </property>
</Properties>
</file>