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_rels/notesSlide2.xml.rels" ContentType="application/vnd.openxmlformats-package.relationships+xml"/>
  <Override PartName="/ppt/notesSlides/_rels/notesSlide3.xml.rels" ContentType="application/vnd.openxmlformats-package.relationships+xml"/>
  <Override PartName="/ppt/notesSlides/_rels/notesSlide4.xml.rels" ContentType="application/vnd.openxmlformats-package.relationships+xml"/>
  <Override PartName="/ppt/notesSlides/_rels/notesSlide5.xml.rels" ContentType="application/vnd.openxmlformats-package.relationships+xml"/>
  <Override PartName="/ppt/notesSlides/_rels/notesSlide6.xml.rels" ContentType="application/vnd.openxmlformats-package.relationships+xml"/>
  <Override PartName="/ppt/notesSlides/_rels/notesSlide8.xml.rels" ContentType="application/vnd.openxmlformats-package.relationships+xml"/>
  <Override PartName="/ppt/notesSlides/_rels/notesSlide9.xml.rels" ContentType="application/vnd.openxmlformats-package.relationships+xml"/>
  <Override PartName="/ppt/notesSlides/_rels/notesSlide32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33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34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35.xml.rels" ContentType="application/vnd.openxmlformats-package.relationships+xml"/>
  <Override PartName="/ppt/notesSlides/_rels/notesSlide13.xml.rels" ContentType="application/vnd.openxmlformats-package.relationships+xml"/>
  <Override PartName="/ppt/notesSlides/_rels/notesSlide14.xml.rels" ContentType="application/vnd.openxmlformats-package.relationships+xml"/>
  <Override PartName="/ppt/notesSlides/_rels/notesSlide15.xml.rels" ContentType="application/vnd.openxmlformats-package.relationships+xml"/>
  <Override PartName="/ppt/notesSlides/_rels/notesSlide16.xml.rels" ContentType="application/vnd.openxmlformats-package.relationships+xml"/>
  <Override PartName="/ppt/notesSlides/_rels/notesSlide17.xml.rels" ContentType="application/vnd.openxmlformats-package.relationships+xml"/>
  <Override PartName="/ppt/notesSlides/_rels/notesSlide18.xml.rels" ContentType="application/vnd.openxmlformats-package.relationships+xml"/>
  <Override PartName="/ppt/notesSlides/_rels/notesSlide19.xml.rels" ContentType="application/vnd.openxmlformats-package.relationships+xml"/>
  <Override PartName="/ppt/notesSlides/_rels/notesSlide20.xml.rels" ContentType="application/vnd.openxmlformats-package.relationships+xml"/>
  <Override PartName="/ppt/notesSlides/_rels/notesSlide21.xml.rels" ContentType="application/vnd.openxmlformats-package.relationships+xml"/>
  <Override PartName="/ppt/notesSlides/_rels/notesSlide22.xml.rels" ContentType="application/vnd.openxmlformats-package.relationships+xml"/>
  <Override PartName="/ppt/notesSlides/_rels/notesSlide23.xml.rels" ContentType="application/vnd.openxmlformats-package.relationships+xml"/>
  <Override PartName="/ppt/notesSlides/_rels/notesSlide24.xml.rels" ContentType="application/vnd.openxmlformats-package.relationships+xml"/>
  <Override PartName="/ppt/notesSlides/_rels/notesSlide25.xml.rels" ContentType="application/vnd.openxmlformats-package.relationships+xml"/>
  <Override PartName="/ppt/notesSlides/_rels/notesSlide26.xml.rels" ContentType="application/vnd.openxmlformats-package.relationships+xml"/>
  <Override PartName="/ppt/notesSlides/_rels/notesSlide27.xml.rels" ContentType="application/vnd.openxmlformats-package.relationships+xml"/>
  <Override PartName="/ppt/notesSlides/_rels/notesSlide28.xml.rels" ContentType="application/vnd.openxmlformats-package.relationships+xml"/>
  <Override PartName="/ppt/notesSlides/_rels/notesSlide29.xml.rels" ContentType="application/vnd.openxmlformats-package.relationships+xml"/>
  <Override PartName="/ppt/notesSlides/_rels/notesSlide30.xml.rels" ContentType="application/vnd.openxmlformats-package.relationships+xml"/>
  <Override PartName="/ppt/notesSlides/_rels/notesSlide31.xml.rels" ContentType="application/vnd.openxmlformats-package.relationship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slideMaster3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32.xml" ContentType="application/vnd.openxmlformats-officedocument.presentationml.slide+xml"/>
  <Override PartName="/ppt/slides/slide11.xml" ContentType="application/vnd.openxmlformats-officedocument.presentationml.slide+xml"/>
  <Override PartName="/ppt/slides/slide33.xml" ContentType="application/vnd.openxmlformats-officedocument.presentationml.slide+xml"/>
  <Override PartName="/ppt/slides/slide12.xml" ContentType="application/vnd.openxmlformats-officedocument.presentationml.slide+xml"/>
  <Override PartName="/ppt/slides/slide34.xml" ContentType="application/vnd.openxmlformats-officedocument.presentationml.slide+xml"/>
  <Override PartName="/ppt/slides/slide13.xml" ContentType="application/vnd.openxmlformats-officedocument.presentationml.slide+xml"/>
  <Override PartName="/ppt/slides/slide35.xml" ContentType="application/vnd.openxmlformats-officedocument.presentationml.slide+xml"/>
  <Override PartName="/ppt/slides/slide14.xml" ContentType="application/vnd.openxmlformats-officedocument.presentationml.slide+xml"/>
  <Override PartName="/ppt/slides/slide36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32.xml.rels" ContentType="application/vnd.openxmlformats-package.relationships+xml"/>
  <Override PartName="/ppt/slides/_rels/slide10.xml.rels" ContentType="application/vnd.openxmlformats-package.relationships+xml"/>
  <Override PartName="/ppt/slides/_rels/slide33.xml.rels" ContentType="application/vnd.openxmlformats-package.relationships+xml"/>
  <Override PartName="/ppt/slides/_rels/slide11.xml.rels" ContentType="application/vnd.openxmlformats-package.relationships+xml"/>
  <Override PartName="/ppt/slides/_rels/slide34.xml.rels" ContentType="application/vnd.openxmlformats-package.relationships+xml"/>
  <Override PartName="/ppt/slides/_rels/slide12.xml.rels" ContentType="application/vnd.openxmlformats-package.relationships+xml"/>
  <Override PartName="/ppt/slides/_rels/slide35.xml.rels" ContentType="application/vnd.openxmlformats-package.relationships+xml"/>
  <Override PartName="/ppt/slides/_rels/slide13.xml.rels" ContentType="application/vnd.openxmlformats-package.relationships+xml"/>
  <Override PartName="/ppt/slides/_rels/slide36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0.xml.rels" ContentType="application/vnd.openxmlformats-package.relationships+xml"/>
  <Override PartName="/ppt/slides/_rels/slide21.xml.rels" ContentType="application/vnd.openxmlformats-package.relationships+xml"/>
  <Override PartName="/ppt/slides/_rels/slide22.xml.rels" ContentType="application/vnd.openxmlformats-package.relationships+xml"/>
  <Override PartName="/ppt/slides/_rels/slide23.xml.rels" ContentType="application/vnd.openxmlformats-package.relationships+xml"/>
  <Override PartName="/ppt/slides/_rels/slide24.xml.rels" ContentType="application/vnd.openxmlformats-package.relationships+xml"/>
  <Override PartName="/ppt/slides/_rels/slide25.xml.rels" ContentType="application/vnd.openxmlformats-package.relationships+xml"/>
  <Override PartName="/ppt/slides/_rels/slide26.xml.rels" ContentType="application/vnd.openxmlformats-package.relationships+xml"/>
  <Override PartName="/ppt/slides/_rels/slide27.xml.rels" ContentType="application/vnd.openxmlformats-package.relationships+xml"/>
  <Override PartName="/ppt/slides/_rels/slide28.xml.rels" ContentType="application/vnd.openxmlformats-package.relationships+xml"/>
  <Override PartName="/ppt/slides/_rels/slide29.xml.rels" ContentType="application/vnd.openxmlformats-package.relationships+xml"/>
  <Override PartName="/ppt/slides/_rels/slide30.xml.rels" ContentType="application/vnd.openxmlformats-package.relationships+xml"/>
  <Override PartName="/ppt/slides/_rels/slide31.xml.rels" ContentType="application/vnd.openxmlformats-package.relationships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media/image1.jpeg" ContentType="image/jpeg"/>
  <Override PartName="/ppt/media/image35.png" ContentType="image/png"/>
  <Override PartName="/ppt/media/image13.png" ContentType="image/png"/>
  <Override PartName="/ppt/media/image8.png" ContentType="image/png"/>
  <Override PartName="/ppt/media/image2.png" ContentType="image/png"/>
  <Override PartName="/ppt/media/image30.png" ContentType="image/png"/>
  <Override PartName="/ppt/media/image3.png" ContentType="image/png"/>
  <Override PartName="/ppt/media/image4.png" ContentType="image/png"/>
  <Override PartName="/ppt/media/image31.png" ContentType="image/png"/>
  <Override PartName="/ppt/media/image5.png" ContentType="image/png"/>
  <Override PartName="/ppt/media/image10.png" ContentType="image/png"/>
  <Override PartName="/ppt/media/image32.png" ContentType="image/png"/>
  <Override PartName="/ppt/media/image6.png" ContentType="image/png"/>
  <Override PartName="/ppt/media/image11.png" ContentType="image/png"/>
  <Override PartName="/ppt/media/image33.png" ContentType="image/png"/>
  <Override PartName="/ppt/media/image7.png" ContentType="image/png"/>
  <Override PartName="/ppt/media/image12.png" ContentType="image/png"/>
  <Override PartName="/ppt/media/image34.png" ContentType="image/png"/>
  <Override PartName="/ppt/media/image9.png" ContentType="image/png"/>
  <Override PartName="/ppt/media/image14.png" ContentType="image/png"/>
  <Override PartName="/ppt/media/image36.png" ContentType="image/png"/>
  <Override PartName="/ppt/media/image15.png" ContentType="image/png"/>
  <Override PartName="/ppt/media/image37.png" ContentType="image/png"/>
  <Override PartName="/ppt/media/image16.png" ContentType="image/png"/>
  <Override PartName="/ppt/media/image17.png" ContentType="image/png"/>
  <Override PartName="/ppt/media/image39.png" ContentType="image/png"/>
  <Override PartName="/ppt/media/image18.jpeg" ContentType="image/jpeg"/>
  <Override PartName="/ppt/media/image20.png" ContentType="image/png"/>
  <Override PartName="/ppt/media/image42.png" ContentType="image/png"/>
  <Override PartName="/ppt/media/image19.png" ContentType="image/png"/>
  <Override PartName="/ppt/media/image21.png" ContentType="image/png"/>
  <Override PartName="/ppt/media/image43.png" ContentType="image/png"/>
  <Override PartName="/ppt/media/image22.png" ContentType="image/png"/>
  <Override PartName="/ppt/media/image38.jpeg" ContentType="image/jpeg"/>
  <Override PartName="/ppt/media/image23.png" ContentType="image/png"/>
  <Override PartName="/ppt/media/image24.png" ContentType="image/png"/>
  <Override PartName="/ppt/media/image25.png" ContentType="image/png"/>
  <Override PartName="/ppt/media/image26.png" ContentType="image/png"/>
  <Override PartName="/ppt/media/image27.png" ContentType="image/png"/>
  <Override PartName="/ppt/media/image28.png" ContentType="image/png"/>
  <Override PartName="/ppt/media/image29.png" ContentType="image/png"/>
  <Override PartName="/ppt/media/image40.png" ContentType="image/png"/>
  <Override PartName="/ppt/media/image41.png" ContentType="image/png"/>
  <Override PartName="/ppt/media/hdphoto1.wdp" ContentType="image/vnd.ms-photo"/>
  <Override PartName="/ppt/media/hdphoto2.wdp" ContentType="image/vnd.ms-photo"/>
  <Override PartName="/ppt/_rels/presentation.xml.rels" ContentType="application/vnd.openxmlformats-package.relationships+xml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4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fr-FR" sz="4400" spc="-1" strike="noStrike">
                <a:solidFill>
                  <a:srgbClr val="000000"/>
                </a:solidFill>
                <a:latin typeface="Arial"/>
              </a:rPr>
              <a:t>Cliquez pour déplacer la diapo</a:t>
            </a: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Cliquez pour modifier le format des notes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fr-FR" sz="1400" spc="-1" strike="noStrike">
                <a:solidFill>
                  <a:srgbClr val="000000"/>
                </a:solidFill>
                <a:latin typeface="Times New Roman"/>
              </a:rPr>
              <a:t>&lt;en-tête&gt;</a:t>
            </a:r>
            <a:endParaRPr b="0" lang="fr-F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 type="dt" idx="4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fr-F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fr-FR" sz="1400" spc="-1" strike="noStrike">
                <a:solidFill>
                  <a:srgbClr val="000000"/>
                </a:solidFill>
                <a:latin typeface="Times New Roman"/>
              </a:rPr>
              <a:t>&lt;date/heure&gt;</a:t>
            </a:r>
            <a:endParaRPr b="0" lang="fr-F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 type="ftr" idx="5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fr-F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fr-FR" sz="1400" spc="-1" strike="noStrike">
                <a:solidFill>
                  <a:srgbClr val="000000"/>
                </a:solidFill>
                <a:latin typeface="Times New Roman"/>
              </a:rPr>
              <a:t>&lt;pied de page&gt;</a:t>
            </a:r>
            <a:endParaRPr b="0" lang="fr-F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 type="sldNum" idx="6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fr-F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34E4F72E-43CC-4259-81D4-6628C852E1A2}" type="slidenum">
              <a:rPr b="0" lang="fr-FR" sz="1400" spc="-1" strike="noStrike">
                <a:solidFill>
                  <a:srgbClr val="000000"/>
                </a:solidFill>
                <a:latin typeface="Times New Roman"/>
              </a:rPr>
              <a:t>&lt;numéro&gt;</a:t>
            </a:fld>
            <a:endParaRPr b="0" lang="fr-FR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
</Relationships>
</file>

<file path=ppt/notesSlides/_rels/notesSlide19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20.xml.rels><?xml version="1.0" encoding="UTF-8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
</Relationships>
</file>

<file path=ppt/notesSlides/_rels/notesSlide21.xml.rels><?xml version="1.0" encoding="UTF-8"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
</Relationships>
</file>

<file path=ppt/notesSlides/_rels/notesSlide22.xml.rels><?xml version="1.0" encoding="UTF-8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
</Relationships>
</file>

<file path=ppt/notesSlides/_rels/notesSlide23.xml.rels><?xml version="1.0" encoding="UTF-8"?>
<Relationships xmlns="http://schemas.openxmlformats.org/package/2006/relationships"><Relationship Id="rId1" Type="http://schemas.openxmlformats.org/officeDocument/2006/relationships/slide" Target="../slides/slide23.xml"/><Relationship Id="rId2" Type="http://schemas.openxmlformats.org/officeDocument/2006/relationships/notesMaster" Target="../notesMasters/notesMaster1.xml"/>
</Relationships>
</file>

<file path=ppt/notesSlides/_rels/notesSlide24.xml.rels><?xml version="1.0" encoding="UTF-8"?>
<Relationships xmlns="http://schemas.openxmlformats.org/package/2006/relationships"><Relationship Id="rId1" Type="http://schemas.openxmlformats.org/officeDocument/2006/relationships/slide" Target="../slides/slide24.xml"/><Relationship Id="rId2" Type="http://schemas.openxmlformats.org/officeDocument/2006/relationships/notesMaster" Target="../notesMasters/notesMaster1.xml"/>
</Relationships>
</file>

<file path=ppt/notesSlides/_rels/notesSlide25.xml.rels><?xml version="1.0" encoding="UTF-8"?>
<Relationships xmlns="http://schemas.openxmlformats.org/package/2006/relationships"><Relationship Id="rId1" Type="http://schemas.openxmlformats.org/officeDocument/2006/relationships/slide" Target="../slides/slide25.xml"/><Relationship Id="rId2" Type="http://schemas.openxmlformats.org/officeDocument/2006/relationships/notesMaster" Target="../notesMasters/notesMaster1.xml"/>
</Relationships>
</file>

<file path=ppt/notesSlides/_rels/notesSlide26.xml.rels><?xml version="1.0" encoding="UTF-8"?>
<Relationships xmlns="http://schemas.openxmlformats.org/package/2006/relationships"><Relationship Id="rId1" Type="http://schemas.openxmlformats.org/officeDocument/2006/relationships/slide" Target="../slides/slide26.xml"/><Relationship Id="rId2" Type="http://schemas.openxmlformats.org/officeDocument/2006/relationships/notesMaster" Target="../notesMasters/notesMaster1.xml"/>
</Relationships>
</file>

<file path=ppt/notesSlides/_rels/notesSlide27.xml.rels><?xml version="1.0" encoding="UTF-8"?>
<Relationships xmlns="http://schemas.openxmlformats.org/package/2006/relationships"><Relationship Id="rId1" Type="http://schemas.openxmlformats.org/officeDocument/2006/relationships/slide" Target="../slides/slide27.xml"/><Relationship Id="rId2" Type="http://schemas.openxmlformats.org/officeDocument/2006/relationships/notesMaster" Target="../notesMasters/notesMaster1.xml"/>
</Relationships>
</file>

<file path=ppt/notesSlides/_rels/notesSlide28.xml.rels><?xml version="1.0" encoding="UTF-8"?>
<Relationships xmlns="http://schemas.openxmlformats.org/package/2006/relationships"><Relationship Id="rId1" Type="http://schemas.openxmlformats.org/officeDocument/2006/relationships/slide" Target="../slides/slide28.xml"/><Relationship Id="rId2" Type="http://schemas.openxmlformats.org/officeDocument/2006/relationships/notesMaster" Target="../notesMasters/notesMaster1.xml"/>
</Relationships>
</file>

<file path=ppt/notesSlides/_rels/notesSlide29.xml.rels><?xml version="1.0" encoding="UTF-8"?>
<Relationships xmlns="http://schemas.openxmlformats.org/package/2006/relationships"><Relationship Id="rId1" Type="http://schemas.openxmlformats.org/officeDocument/2006/relationships/slide" Target="../slides/slide29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30.xml.rels><?xml version="1.0" encoding="UTF-8"?>
<Relationships xmlns="http://schemas.openxmlformats.org/package/2006/relationships"><Relationship Id="rId1" Type="http://schemas.openxmlformats.org/officeDocument/2006/relationships/slide" Target="../slides/slide30.xml"/><Relationship Id="rId2" Type="http://schemas.openxmlformats.org/officeDocument/2006/relationships/notesMaster" Target="../notesMasters/notesMaster1.xml"/>
</Relationships>
</file>

<file path=ppt/notesSlides/_rels/notesSlide31.xml.rels><?xml version="1.0" encoding="UTF-8"?>
<Relationships xmlns="http://schemas.openxmlformats.org/package/2006/relationships"><Relationship Id="rId1" Type="http://schemas.openxmlformats.org/officeDocument/2006/relationships/slide" Target="../slides/slide31.xml"/><Relationship Id="rId2" Type="http://schemas.openxmlformats.org/officeDocument/2006/relationships/notesMaster" Target="../notesMasters/notesMaster1.xml"/>
</Relationships>
</file>

<file path=ppt/notesSlides/_rels/notesSlide32.xml.rels><?xml version="1.0" encoding="UTF-8"?>
<Relationships xmlns="http://schemas.openxmlformats.org/package/2006/relationships"><Relationship Id="rId1" Type="http://schemas.openxmlformats.org/officeDocument/2006/relationships/slide" Target="../slides/slide32.xml"/><Relationship Id="rId2" Type="http://schemas.openxmlformats.org/officeDocument/2006/relationships/notesMaster" Target="../notesMasters/notesMaster1.xml"/>
</Relationships>
</file>

<file path=ppt/notesSlides/_rels/notesSlide33.xml.rels><?xml version="1.0" encoding="UTF-8"?>
<Relationships xmlns="http://schemas.openxmlformats.org/package/2006/relationships"><Relationship Id="rId1" Type="http://schemas.openxmlformats.org/officeDocument/2006/relationships/slide" Target="../slides/slide33.xml"/><Relationship Id="rId2" Type="http://schemas.openxmlformats.org/officeDocument/2006/relationships/notesMaster" Target="../notesMasters/notesMaster1.xml"/>
</Relationships>
</file>

<file path=ppt/notesSlides/_rels/notesSlide34.xml.rels><?xml version="1.0" encoding="UTF-8"?>
<Relationships xmlns="http://schemas.openxmlformats.org/package/2006/relationships"><Relationship Id="rId1" Type="http://schemas.openxmlformats.org/officeDocument/2006/relationships/slide" Target="../slides/slide34.xml"/><Relationship Id="rId2" Type="http://schemas.openxmlformats.org/officeDocument/2006/relationships/notesMaster" Target="../notesMasters/notesMaster1.xml"/>
</Relationships>
</file>

<file path=ppt/notesSlides/_rels/notesSlide35.xml.rels><?xml version="1.0" encoding="UTF-8"?>
<Relationships xmlns="http://schemas.openxmlformats.org/package/2006/relationships"><Relationship Id="rId1" Type="http://schemas.openxmlformats.org/officeDocument/2006/relationships/slide" Target="../slides/slide35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6160" cy="3413160"/>
          </a:xfrm>
          <a:prstGeom prst="rect">
            <a:avLst/>
          </a:prstGeom>
          <a:ln w="0">
            <a:noFill/>
          </a:ln>
        </p:spPr>
      </p:sp>
      <p:sp>
        <p:nvSpPr>
          <p:cNvPr id="66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60" cy="409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7" name="CustomShape 96"/>
          <p:cNvSpPr/>
          <p:nvPr/>
        </p:nvSpPr>
        <p:spPr>
          <a:xfrm>
            <a:off x="3884760" y="8685360"/>
            <a:ext cx="2955960" cy="44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1A1BAF0D-F65B-426E-8767-51042A6A3B85}" type="slidenum">
              <a:rPr b="0" lang="fr-FR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6160" cy="3413160"/>
          </a:xfrm>
          <a:prstGeom prst="rect">
            <a:avLst/>
          </a:prstGeom>
          <a:ln w="0">
            <a:noFill/>
          </a:ln>
        </p:spPr>
      </p:sp>
      <p:sp>
        <p:nvSpPr>
          <p:cNvPr id="66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60" cy="409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0" name="CustomShape 100"/>
          <p:cNvSpPr/>
          <p:nvPr/>
        </p:nvSpPr>
        <p:spPr>
          <a:xfrm>
            <a:off x="3884760" y="8685360"/>
            <a:ext cx="2955960" cy="44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11AB2DCA-D524-4CE3-8D96-F640E19566F5}" type="slidenum">
              <a:rPr b="0" lang="fr-FR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6160" cy="3413160"/>
          </a:xfrm>
          <a:prstGeom prst="rect">
            <a:avLst/>
          </a:prstGeom>
          <a:ln w="0">
            <a:noFill/>
          </a:ln>
        </p:spPr>
      </p:sp>
      <p:sp>
        <p:nvSpPr>
          <p:cNvPr id="67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60" cy="409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3" name="CustomShape 39"/>
          <p:cNvSpPr/>
          <p:nvPr/>
        </p:nvSpPr>
        <p:spPr>
          <a:xfrm>
            <a:off x="3884760" y="8685360"/>
            <a:ext cx="2955960" cy="44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8D8881F0-9CB1-468A-BC82-ABC44E00CB13}" type="slidenum">
              <a:rPr b="0" lang="fr-FR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4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6160" cy="3413160"/>
          </a:xfrm>
          <a:prstGeom prst="rect">
            <a:avLst/>
          </a:prstGeom>
          <a:ln w="0">
            <a:noFill/>
          </a:ln>
        </p:spPr>
      </p:sp>
      <p:sp>
        <p:nvSpPr>
          <p:cNvPr id="67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60" cy="409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6" name="CustomShape 102"/>
          <p:cNvSpPr/>
          <p:nvPr/>
        </p:nvSpPr>
        <p:spPr>
          <a:xfrm>
            <a:off x="3884760" y="8685360"/>
            <a:ext cx="2955960" cy="44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63374E99-6F06-41F8-A5A9-00710DCB61DC}" type="slidenum">
              <a:rPr b="0" lang="fr-FR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6160" cy="3413160"/>
          </a:xfrm>
          <a:prstGeom prst="rect">
            <a:avLst/>
          </a:prstGeom>
          <a:ln w="0">
            <a:noFill/>
          </a:ln>
        </p:spPr>
      </p:sp>
      <p:sp>
        <p:nvSpPr>
          <p:cNvPr id="67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60" cy="409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9" name="CustomShape 110"/>
          <p:cNvSpPr/>
          <p:nvPr/>
        </p:nvSpPr>
        <p:spPr>
          <a:xfrm>
            <a:off x="3884760" y="8685360"/>
            <a:ext cx="2955960" cy="44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39E84CB4-64B5-4973-922E-9946C170DE4F}" type="slidenum">
              <a:rPr b="0" lang="fr-FR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6160" cy="3413160"/>
          </a:xfrm>
          <a:prstGeom prst="rect">
            <a:avLst/>
          </a:prstGeom>
          <a:ln w="0">
            <a:noFill/>
          </a:ln>
        </p:spPr>
      </p:sp>
      <p:sp>
        <p:nvSpPr>
          <p:cNvPr id="68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60" cy="409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2" name="CustomShape 106"/>
          <p:cNvSpPr/>
          <p:nvPr/>
        </p:nvSpPr>
        <p:spPr>
          <a:xfrm>
            <a:off x="3884760" y="8685360"/>
            <a:ext cx="2955960" cy="44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44C1D8E0-29DE-4A54-A025-937498C80651}" type="slidenum">
              <a:rPr b="0" lang="fr-FR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6160" cy="3413160"/>
          </a:xfrm>
          <a:prstGeom prst="rect">
            <a:avLst/>
          </a:prstGeom>
          <a:ln w="0">
            <a:noFill/>
          </a:ln>
        </p:spPr>
      </p:sp>
      <p:sp>
        <p:nvSpPr>
          <p:cNvPr id="68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60" cy="409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5" name="CustomShape 118"/>
          <p:cNvSpPr/>
          <p:nvPr/>
        </p:nvSpPr>
        <p:spPr>
          <a:xfrm>
            <a:off x="3884760" y="8685360"/>
            <a:ext cx="2955960" cy="44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769DE89B-5DEF-41AE-83A4-8EBAB2F03AEA}" type="slidenum">
              <a:rPr b="0" lang="fr-FR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6160" cy="3413160"/>
          </a:xfrm>
          <a:prstGeom prst="rect">
            <a:avLst/>
          </a:prstGeom>
          <a:ln w="0">
            <a:noFill/>
          </a:ln>
        </p:spPr>
      </p:sp>
      <p:sp>
        <p:nvSpPr>
          <p:cNvPr id="68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60" cy="409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8" name="CustomShape 123"/>
          <p:cNvSpPr/>
          <p:nvPr/>
        </p:nvSpPr>
        <p:spPr>
          <a:xfrm>
            <a:off x="3884760" y="8685360"/>
            <a:ext cx="2955960" cy="44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B321AA58-FDDB-4CEC-A39A-392E6C1F5F24}" type="slidenum">
              <a:rPr b="0" lang="fr-FR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6160" cy="3413160"/>
          </a:xfrm>
          <a:prstGeom prst="rect">
            <a:avLst/>
          </a:prstGeom>
          <a:ln w="0">
            <a:noFill/>
          </a:ln>
        </p:spPr>
      </p:sp>
      <p:sp>
        <p:nvSpPr>
          <p:cNvPr id="69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60" cy="409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1" name="CustomShape 15"/>
          <p:cNvSpPr/>
          <p:nvPr/>
        </p:nvSpPr>
        <p:spPr>
          <a:xfrm>
            <a:off x="3884760" y="8685360"/>
            <a:ext cx="2955960" cy="44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2F4AABE7-5288-4A14-BADA-FC5EAA4F64CE}" type="slidenum">
              <a:rPr b="0" lang="fr-FR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6160" cy="3413160"/>
          </a:xfrm>
          <a:prstGeom prst="rect">
            <a:avLst/>
          </a:prstGeom>
          <a:ln w="0">
            <a:noFill/>
          </a:ln>
        </p:spPr>
      </p:sp>
      <p:sp>
        <p:nvSpPr>
          <p:cNvPr id="69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60" cy="409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4" name="CustomShape 67"/>
          <p:cNvSpPr/>
          <p:nvPr/>
        </p:nvSpPr>
        <p:spPr>
          <a:xfrm>
            <a:off x="3884760" y="8685360"/>
            <a:ext cx="2955960" cy="44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BFCFFDF7-8072-4458-AF59-7A2647460D16}" type="slidenum">
              <a:rPr b="0" lang="fr-FR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6160" cy="3413160"/>
          </a:xfrm>
          <a:prstGeom prst="rect">
            <a:avLst/>
          </a:prstGeom>
          <a:ln w="0">
            <a:noFill/>
          </a:ln>
        </p:spPr>
      </p:sp>
      <p:sp>
        <p:nvSpPr>
          <p:cNvPr id="64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60" cy="409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6" name="CustomShape 3"/>
          <p:cNvSpPr/>
          <p:nvPr/>
        </p:nvSpPr>
        <p:spPr>
          <a:xfrm>
            <a:off x="3884760" y="8685360"/>
            <a:ext cx="2955960" cy="44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16A7DC5B-76A0-4B4E-BD13-82BF0AD1F3DE}" type="slidenum">
              <a:rPr b="0" lang="fr-FR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6160" cy="3413160"/>
          </a:xfrm>
          <a:prstGeom prst="rect">
            <a:avLst/>
          </a:prstGeom>
          <a:ln w="0">
            <a:noFill/>
          </a:ln>
        </p:spPr>
      </p:sp>
      <p:sp>
        <p:nvSpPr>
          <p:cNvPr id="69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60" cy="409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7" name="CustomShape 23"/>
          <p:cNvSpPr/>
          <p:nvPr/>
        </p:nvSpPr>
        <p:spPr>
          <a:xfrm>
            <a:off x="3884760" y="8685360"/>
            <a:ext cx="2955960" cy="44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2507B3AE-A072-4755-9DC1-749F7946619A}" type="slidenum">
              <a:rPr b="0" lang="fr-FR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6160" cy="3413160"/>
          </a:xfrm>
          <a:prstGeom prst="rect">
            <a:avLst/>
          </a:prstGeom>
          <a:ln w="0">
            <a:noFill/>
          </a:ln>
        </p:spPr>
      </p:sp>
      <p:sp>
        <p:nvSpPr>
          <p:cNvPr id="69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60" cy="409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0" name="CustomShape 79"/>
          <p:cNvSpPr/>
          <p:nvPr/>
        </p:nvSpPr>
        <p:spPr>
          <a:xfrm>
            <a:off x="3884760" y="8685360"/>
            <a:ext cx="2955960" cy="44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81DDCE18-7990-449E-8583-2864BC46ABB9}" type="slidenum">
              <a:rPr b="0" lang="fr-FR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1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6160" cy="3413160"/>
          </a:xfrm>
          <a:prstGeom prst="rect">
            <a:avLst/>
          </a:prstGeom>
          <a:ln w="0">
            <a:noFill/>
          </a:ln>
        </p:spPr>
      </p:sp>
      <p:sp>
        <p:nvSpPr>
          <p:cNvPr id="70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60" cy="409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3" name="CustomShape 19"/>
          <p:cNvSpPr/>
          <p:nvPr/>
        </p:nvSpPr>
        <p:spPr>
          <a:xfrm>
            <a:off x="3884760" y="8685360"/>
            <a:ext cx="2955960" cy="44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B564A67B-7E82-4138-A0CE-74178B9FDE6E}" type="slidenum">
              <a:rPr b="0" lang="fr-FR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6160" cy="3413160"/>
          </a:xfrm>
          <a:prstGeom prst="rect">
            <a:avLst/>
          </a:prstGeom>
          <a:ln w="0">
            <a:noFill/>
          </a:ln>
        </p:spPr>
      </p:sp>
      <p:sp>
        <p:nvSpPr>
          <p:cNvPr id="70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60" cy="409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6" name="CustomShape 27"/>
          <p:cNvSpPr/>
          <p:nvPr/>
        </p:nvSpPr>
        <p:spPr>
          <a:xfrm>
            <a:off x="3884760" y="8685360"/>
            <a:ext cx="2955960" cy="44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644EA2C3-8564-4710-A42A-3CB5948A98CE}" type="slidenum">
              <a:rPr b="0" lang="fr-FR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6880" cy="3413880"/>
          </a:xfrm>
          <a:prstGeom prst="rect">
            <a:avLst/>
          </a:prstGeom>
          <a:ln w="0">
            <a:noFill/>
          </a:ln>
        </p:spPr>
      </p:sp>
      <p:sp>
        <p:nvSpPr>
          <p:cNvPr id="70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1280" cy="40996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9" name="CustomShape 59"/>
          <p:cNvSpPr/>
          <p:nvPr/>
        </p:nvSpPr>
        <p:spPr>
          <a:xfrm>
            <a:off x="3884760" y="8685360"/>
            <a:ext cx="2956680" cy="442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21FB6471-D8DA-4C3E-98CC-806B4F11628B}" type="slidenum">
              <a:rPr b="0" lang="fr-FR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6160" cy="3413160"/>
          </a:xfrm>
          <a:prstGeom prst="rect">
            <a:avLst/>
          </a:prstGeom>
          <a:ln w="0">
            <a:noFill/>
          </a:ln>
        </p:spPr>
      </p:sp>
      <p:sp>
        <p:nvSpPr>
          <p:cNvPr id="71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60" cy="409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2" name="CustomShape 31"/>
          <p:cNvSpPr/>
          <p:nvPr/>
        </p:nvSpPr>
        <p:spPr>
          <a:xfrm>
            <a:off x="3884760" y="8685360"/>
            <a:ext cx="2955960" cy="44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EFD114DD-8704-4759-9C79-9E594FC34BE3}" type="slidenum">
              <a:rPr b="0" lang="fr-FR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6160" cy="3413160"/>
          </a:xfrm>
          <a:prstGeom prst="rect">
            <a:avLst/>
          </a:prstGeom>
          <a:ln w="0">
            <a:noFill/>
          </a:ln>
        </p:spPr>
      </p:sp>
      <p:sp>
        <p:nvSpPr>
          <p:cNvPr id="71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60" cy="409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5" name="CustomShape 35"/>
          <p:cNvSpPr/>
          <p:nvPr/>
        </p:nvSpPr>
        <p:spPr>
          <a:xfrm>
            <a:off x="3884760" y="8685360"/>
            <a:ext cx="2955960" cy="44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15079A50-8477-4EAA-82D3-A02EB6097F25}" type="slidenum">
              <a:rPr b="0" lang="fr-FR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6160" cy="3413160"/>
          </a:xfrm>
          <a:prstGeom prst="rect">
            <a:avLst/>
          </a:prstGeom>
          <a:ln w="0">
            <a:noFill/>
          </a:ln>
        </p:spPr>
      </p:sp>
      <p:sp>
        <p:nvSpPr>
          <p:cNvPr id="71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60" cy="409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8" name="CustomShape 66"/>
          <p:cNvSpPr/>
          <p:nvPr/>
        </p:nvSpPr>
        <p:spPr>
          <a:xfrm>
            <a:off x="3884760" y="8685360"/>
            <a:ext cx="2955960" cy="44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8EBC3FCF-D08E-4EDE-A8E1-5B72E3870CCE}" type="slidenum">
              <a:rPr b="0" lang="fr-FR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6160" cy="3413160"/>
          </a:xfrm>
          <a:prstGeom prst="rect">
            <a:avLst/>
          </a:prstGeom>
          <a:ln w="0">
            <a:noFill/>
          </a:ln>
        </p:spPr>
      </p:sp>
      <p:sp>
        <p:nvSpPr>
          <p:cNvPr id="72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60" cy="409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1" name="CustomShape 132"/>
          <p:cNvSpPr/>
          <p:nvPr/>
        </p:nvSpPr>
        <p:spPr>
          <a:xfrm>
            <a:off x="3884760" y="8685360"/>
            <a:ext cx="2955960" cy="44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CA522865-CBE4-4B44-AFF4-DD7C87352150}" type="slidenum">
              <a:rPr b="0" lang="fr-FR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6160" cy="3413160"/>
          </a:xfrm>
          <a:prstGeom prst="rect">
            <a:avLst/>
          </a:prstGeom>
          <a:ln w="0">
            <a:noFill/>
          </a:ln>
        </p:spPr>
      </p:sp>
      <p:sp>
        <p:nvSpPr>
          <p:cNvPr id="72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60" cy="409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4" name="CustomShape 71"/>
          <p:cNvSpPr/>
          <p:nvPr/>
        </p:nvSpPr>
        <p:spPr>
          <a:xfrm>
            <a:off x="3884760" y="8685360"/>
            <a:ext cx="2955960" cy="44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00E00766-DA17-49A7-99E1-A9E4AC7C7B2C}" type="slidenum">
              <a:rPr b="0" lang="fr-FR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6160" cy="3413160"/>
          </a:xfrm>
          <a:prstGeom prst="rect">
            <a:avLst/>
          </a:prstGeom>
          <a:ln w="0">
            <a:noFill/>
          </a:ln>
        </p:spPr>
      </p:sp>
      <p:sp>
        <p:nvSpPr>
          <p:cNvPr id="64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60" cy="409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9" name="CustomShape 49"/>
          <p:cNvSpPr/>
          <p:nvPr/>
        </p:nvSpPr>
        <p:spPr>
          <a:xfrm>
            <a:off x="3884760" y="8685360"/>
            <a:ext cx="2955960" cy="44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AE691543-B410-412D-8A3E-02B0F09487D5}" type="slidenum">
              <a:rPr b="0" lang="fr-FR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6160" cy="3413160"/>
          </a:xfrm>
          <a:prstGeom prst="rect">
            <a:avLst/>
          </a:prstGeom>
          <a:ln w="0">
            <a:noFill/>
          </a:ln>
        </p:spPr>
      </p:sp>
      <p:sp>
        <p:nvSpPr>
          <p:cNvPr id="72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60" cy="409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7" name="CustomShape 75"/>
          <p:cNvSpPr/>
          <p:nvPr/>
        </p:nvSpPr>
        <p:spPr>
          <a:xfrm>
            <a:off x="3884760" y="8685360"/>
            <a:ext cx="2955960" cy="44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EF482A40-243B-48B3-8F54-E4D8A35210E7}" type="slidenum">
              <a:rPr b="0" lang="fr-FR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6160" cy="3413160"/>
          </a:xfrm>
          <a:prstGeom prst="rect">
            <a:avLst/>
          </a:prstGeom>
          <a:ln w="0">
            <a:noFill/>
          </a:ln>
        </p:spPr>
      </p:sp>
      <p:sp>
        <p:nvSpPr>
          <p:cNvPr id="729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60" cy="409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0" name="CustomShape 83"/>
          <p:cNvSpPr/>
          <p:nvPr/>
        </p:nvSpPr>
        <p:spPr>
          <a:xfrm>
            <a:off x="3884760" y="8685360"/>
            <a:ext cx="2955960" cy="44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42559864-3068-4598-BB7D-150AA522A90A}" type="slidenum">
              <a:rPr b="0" lang="fr-FR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6160" cy="3413160"/>
          </a:xfrm>
          <a:prstGeom prst="rect">
            <a:avLst/>
          </a:prstGeom>
          <a:ln w="0">
            <a:noFill/>
          </a:ln>
        </p:spPr>
      </p:sp>
      <p:sp>
        <p:nvSpPr>
          <p:cNvPr id="73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60" cy="409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3" name="CustomShape 87"/>
          <p:cNvSpPr/>
          <p:nvPr/>
        </p:nvSpPr>
        <p:spPr>
          <a:xfrm>
            <a:off x="3884760" y="8685360"/>
            <a:ext cx="2955960" cy="44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73313FCB-8895-42C6-A36F-CA2E2643547C}" type="slidenum">
              <a:rPr b="0" lang="fr-FR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6160" cy="3413160"/>
          </a:xfrm>
          <a:prstGeom prst="rect">
            <a:avLst/>
          </a:prstGeom>
          <a:ln w="0">
            <a:noFill/>
          </a:ln>
        </p:spPr>
      </p:sp>
      <p:sp>
        <p:nvSpPr>
          <p:cNvPr id="735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60" cy="409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6" name="CustomShape 113"/>
          <p:cNvSpPr/>
          <p:nvPr/>
        </p:nvSpPr>
        <p:spPr>
          <a:xfrm>
            <a:off x="3884760" y="8685360"/>
            <a:ext cx="2955960" cy="44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F7E39EDE-D985-4D02-9173-293EE9B94ECD}" type="slidenum">
              <a:rPr b="0" lang="fr-FR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6160" cy="3413160"/>
          </a:xfrm>
          <a:prstGeom prst="rect">
            <a:avLst/>
          </a:prstGeom>
          <a:ln w="0">
            <a:noFill/>
          </a:ln>
        </p:spPr>
      </p:sp>
      <p:sp>
        <p:nvSpPr>
          <p:cNvPr id="73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60" cy="409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9" name="CustomShape 121"/>
          <p:cNvSpPr/>
          <p:nvPr/>
        </p:nvSpPr>
        <p:spPr>
          <a:xfrm>
            <a:off x="3884760" y="8685360"/>
            <a:ext cx="2955960" cy="44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3D9A1F59-06C5-4EF3-9ADD-0C4314160083}" type="slidenum">
              <a:rPr b="0" lang="fr-FR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6160" cy="3413160"/>
          </a:xfrm>
          <a:prstGeom prst="rect">
            <a:avLst/>
          </a:prstGeom>
          <a:ln w="0">
            <a:noFill/>
          </a:ln>
        </p:spPr>
      </p:sp>
      <p:sp>
        <p:nvSpPr>
          <p:cNvPr id="74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60" cy="409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2" name="CustomShape 128"/>
          <p:cNvSpPr/>
          <p:nvPr/>
        </p:nvSpPr>
        <p:spPr>
          <a:xfrm>
            <a:off x="3884760" y="8685360"/>
            <a:ext cx="2955960" cy="44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93D4D9B3-C132-411E-9280-D85263F2BEA1}" type="slidenum">
              <a:rPr b="0" lang="fr-FR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6160" cy="3413160"/>
          </a:xfrm>
          <a:prstGeom prst="rect">
            <a:avLst/>
          </a:prstGeom>
          <a:ln w="0">
            <a:noFill/>
          </a:ln>
        </p:spPr>
      </p:sp>
      <p:sp>
        <p:nvSpPr>
          <p:cNvPr id="651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60" cy="409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2" name="CustomShape 53"/>
          <p:cNvSpPr/>
          <p:nvPr/>
        </p:nvSpPr>
        <p:spPr>
          <a:xfrm>
            <a:off x="3884760" y="8685360"/>
            <a:ext cx="2955960" cy="44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B185B362-3B8C-4B3C-BE91-3D75CB92127F}" type="slidenum">
              <a:rPr b="0" lang="fr-FR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6160" cy="3413160"/>
          </a:xfrm>
          <a:prstGeom prst="rect">
            <a:avLst/>
          </a:prstGeom>
          <a:ln w="0">
            <a:noFill/>
          </a:ln>
        </p:spPr>
      </p:sp>
      <p:sp>
        <p:nvSpPr>
          <p:cNvPr id="65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60" cy="409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5" name="CustomShape 92"/>
          <p:cNvSpPr/>
          <p:nvPr/>
        </p:nvSpPr>
        <p:spPr>
          <a:xfrm>
            <a:off x="3884760" y="8685360"/>
            <a:ext cx="2955960" cy="44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9196284F-3F56-4333-99CE-3D318BDFF8EA}" type="slidenum">
              <a:rPr b="0" lang="fr-FR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6160" cy="3413160"/>
          </a:xfrm>
          <a:prstGeom prst="rect">
            <a:avLst/>
          </a:prstGeom>
          <a:ln w="0">
            <a:noFill/>
          </a:ln>
        </p:spPr>
      </p:sp>
      <p:sp>
        <p:nvSpPr>
          <p:cNvPr id="65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60" cy="409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8" name="CustomShape 42"/>
          <p:cNvSpPr/>
          <p:nvPr/>
        </p:nvSpPr>
        <p:spPr>
          <a:xfrm>
            <a:off x="3884760" y="8685360"/>
            <a:ext cx="2955960" cy="44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D03E5BA5-6EF1-48F3-B420-155E5B7F634C}" type="slidenum">
              <a:rPr b="0" lang="fr-FR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6160" cy="3413160"/>
          </a:xfrm>
          <a:prstGeom prst="rect">
            <a:avLst/>
          </a:prstGeom>
          <a:ln w="0">
            <a:noFill/>
          </a:ln>
        </p:spPr>
      </p:sp>
      <p:sp>
        <p:nvSpPr>
          <p:cNvPr id="66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60" cy="409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1" name="CustomShape 7"/>
          <p:cNvSpPr/>
          <p:nvPr/>
        </p:nvSpPr>
        <p:spPr>
          <a:xfrm>
            <a:off x="3884760" y="8685360"/>
            <a:ext cx="2955960" cy="44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C099D856-AE9F-41C4-A52C-FCF2DECCF02E}" type="slidenum">
              <a:rPr b="0" lang="fr-FR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56160" cy="3413160"/>
          </a:xfrm>
          <a:prstGeom prst="rect">
            <a:avLst/>
          </a:prstGeom>
          <a:ln w="0">
            <a:noFill/>
          </a:ln>
        </p:spPr>
      </p:sp>
      <p:sp>
        <p:nvSpPr>
          <p:cNvPr id="663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70560" cy="409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0">
              <a:buNone/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4" name="CustomShape 57"/>
          <p:cNvSpPr/>
          <p:nvPr/>
        </p:nvSpPr>
        <p:spPr>
          <a:xfrm>
            <a:off x="3884760" y="8685360"/>
            <a:ext cx="2955960" cy="441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B2E42806-AB00-4D05-90E3-C33AFA74240B}" type="slidenum">
              <a:rPr b="0" lang="fr-FR" sz="1200" spc="-1" strike="noStrike">
                <a:solidFill>
                  <a:srgbClr val="000000"/>
                </a:solidFill>
                <a:latin typeface="+mn-lt"/>
                <a:ea typeface="+mn-ea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B8E6CFF5-404F-43A4-8725-7DD395CD2CB0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DEC3970E-883B-4082-B804-0D6805B96F5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1B9A9626-E98E-4C1C-8CE4-54655409CD1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FFD509C-891F-410E-A54D-CE25DA09645C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C07FCB1-CBFE-41BD-91DE-46C7A972DC7C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063C704-3A8D-4897-8A58-2E45554E70A2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B9D7F1A7-2849-4561-B6C1-E44176F2C600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FD03F8B-ED06-4836-9C2A-AE223BC36579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430768E1-779A-42A2-8092-2EFF96EEBC66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EEE7B97-8332-43E1-B269-8CD3CB336A7E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1517871-5FA5-4B14-9A84-6A05E466977C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34BD3E1-F9F9-4C67-A616-4A3638BD26B5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fr-FR" sz="4400" spc="-1" strike="noStrike">
                <a:solidFill>
                  <a:srgbClr val="000000"/>
                </a:solidFill>
                <a:latin typeface="Arial"/>
              </a:rPr>
              <a:t>Cliquez pour éditer le format du texte-titre</a:t>
            </a: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rgbClr val="000000"/>
                </a:solidFill>
                <a:latin typeface="Arial"/>
              </a:rPr>
              <a:t>Cliquez pour éditer le format du plan de texte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800" spc="-1" strike="noStrike">
                <a:solidFill>
                  <a:srgbClr val="000000"/>
                </a:solidFill>
                <a:latin typeface="Arial"/>
              </a:rPr>
              <a:t>Second niveau de plan</a:t>
            </a: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</a:rPr>
              <a:t>Troisième niveau de plan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Quatrième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fr-FR" sz="4400" spc="-1" strike="noStrike">
                <a:solidFill>
                  <a:srgbClr val="000000"/>
                </a:solidFill>
                <a:latin typeface="Arial"/>
              </a:rPr>
              <a:t>Cliquez pour éditer le format du texte-titre</a:t>
            </a: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rgbClr val="000000"/>
                </a:solidFill>
                <a:latin typeface="Arial"/>
              </a:rPr>
              <a:t>Cliquez pour éditer le format du plan de texte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800" spc="-1" strike="noStrike">
                <a:solidFill>
                  <a:srgbClr val="000000"/>
                </a:solidFill>
                <a:latin typeface="Arial"/>
              </a:rPr>
              <a:t>Second niveau de plan</a:t>
            </a: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</a:rPr>
              <a:t>Troisième niveau de plan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Quatrième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ftr" idx="1"/>
          </p:nvPr>
        </p:nvSpPr>
        <p:spPr>
          <a:xfrm>
            <a:off x="3124080" y="6356520"/>
            <a:ext cx="2892600" cy="362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fr-FR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fr-FR" sz="1200" spc="-1" strike="noStrike">
                <a:solidFill>
                  <a:srgbClr val="8b8b8b"/>
                </a:solidFill>
                <a:latin typeface="Calibri"/>
              </a:rPr>
              <a:t>&lt;pied de page&gt;</a:t>
            </a:r>
            <a:endParaRPr b="0" lang="fr-FR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sldNum" idx="2"/>
          </p:nvPr>
        </p:nvSpPr>
        <p:spPr>
          <a:xfrm>
            <a:off x="6553080" y="6356520"/>
            <a:ext cx="2130840" cy="362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fr-FR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4C06D26-9730-44F5-A85D-7E2DF886B294}" type="slidenum">
              <a:rPr b="0" lang="fr-FR" sz="1200" spc="-1" strike="noStrike">
                <a:solidFill>
                  <a:srgbClr val="8b8b8b"/>
                </a:solidFill>
                <a:latin typeface="Calibri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dt" idx="3"/>
          </p:nvPr>
        </p:nvSpPr>
        <p:spPr>
          <a:xfrm>
            <a:off x="457200" y="6356520"/>
            <a:ext cx="2130840" cy="362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lstStyle>
            <a:lvl1pPr indent="0">
              <a:buNone/>
              <a:defRPr b="0" lang="fr-FR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fr-FR" sz="1400" spc="-1" strike="noStrike">
                <a:solidFill>
                  <a:srgbClr val="000000"/>
                </a:solidFill>
                <a:latin typeface="Times New Roman"/>
              </a:rPr>
              <a:t>&lt;date/heure&gt;</a:t>
            </a:r>
            <a:endParaRPr b="0" lang="fr-FR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fr-FR" sz="4400" spc="-1" strike="noStrike">
                <a:solidFill>
                  <a:srgbClr val="000000"/>
                </a:solidFill>
                <a:latin typeface="Arial"/>
              </a:rPr>
              <a:t>Cliquez pour éditer le format du texte-titre</a:t>
            </a:r>
            <a:endParaRPr b="0" lang="fr-FR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solidFill>
                  <a:srgbClr val="000000"/>
                </a:solidFill>
                <a:latin typeface="Arial"/>
              </a:rPr>
              <a:t>Cliquez pour éditer le format du plan de texte</a:t>
            </a:r>
            <a:endParaRPr b="0" lang="fr-FR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800" spc="-1" strike="noStrike">
                <a:solidFill>
                  <a:srgbClr val="000000"/>
                </a:solidFill>
                <a:latin typeface="Arial"/>
              </a:rPr>
              <a:t>Second niveau de plan</a:t>
            </a:r>
            <a:endParaRPr b="0" lang="fr-FR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solidFill>
                  <a:srgbClr val="000000"/>
                </a:solidFill>
                <a:latin typeface="Arial"/>
              </a:rPr>
              <a:t>Troisième niveau de plan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Quatrième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rgbClr val="000000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10.png"/><Relationship Id="rId3" Type="http://schemas.openxmlformats.org/officeDocument/2006/relationships/image" Target="../media/image10.png"/><Relationship Id="rId4" Type="http://schemas.openxmlformats.org/officeDocument/2006/relationships/image" Target="../media/image10.png"/><Relationship Id="rId5" Type="http://schemas.openxmlformats.org/officeDocument/2006/relationships/image" Target="../media/image10.png"/><Relationship Id="rId6" Type="http://schemas.openxmlformats.org/officeDocument/2006/relationships/image" Target="../media/image10.png"/><Relationship Id="rId7" Type="http://schemas.openxmlformats.org/officeDocument/2006/relationships/slideLayout" Target="../slideLayouts/slideLayout13.xml"/><Relationship Id="rId8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10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slideLayout" Target="../slideLayouts/slideLayout13.xml"/><Relationship Id="rId6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5.png"/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0.png"/><Relationship Id="rId6" Type="http://schemas.openxmlformats.org/officeDocument/2006/relationships/slideLayout" Target="../slideLayouts/slideLayout13.xml"/><Relationship Id="rId7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image" Target="../media/image5.png"/><Relationship Id="rId5" Type="http://schemas.openxmlformats.org/officeDocument/2006/relationships/image" Target="../media/image10.png"/><Relationship Id="rId6" Type="http://schemas.openxmlformats.org/officeDocument/2006/relationships/image" Target="../media/image10.png"/><Relationship Id="rId7" Type="http://schemas.openxmlformats.org/officeDocument/2006/relationships/image" Target="../media/image10.png"/><Relationship Id="rId8" Type="http://schemas.openxmlformats.org/officeDocument/2006/relationships/slideLayout" Target="../slideLayouts/slideLayout13.xml"/><Relationship Id="rId9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10.png"/><Relationship Id="rId3" Type="http://schemas.openxmlformats.org/officeDocument/2006/relationships/image" Target="../media/image10.png"/><Relationship Id="rId4" Type="http://schemas.openxmlformats.org/officeDocument/2006/relationships/image" Target="../media/image18.jpeg"/><Relationship Id="rId5" Type="http://schemas.openxmlformats.org/officeDocument/2006/relationships/image" Target="../media/image19.png"/><Relationship Id="rId6" Type="http://schemas.openxmlformats.org/officeDocument/2006/relationships/image" Target="../media/image10.png"/><Relationship Id="rId7" Type="http://schemas.openxmlformats.org/officeDocument/2006/relationships/image" Target="../media/image10.png"/><Relationship Id="rId8" Type="http://schemas.openxmlformats.org/officeDocument/2006/relationships/image" Target="../media/image10.png"/><Relationship Id="rId9" Type="http://schemas.openxmlformats.org/officeDocument/2006/relationships/image" Target="../media/image10.png"/><Relationship Id="rId10" Type="http://schemas.openxmlformats.org/officeDocument/2006/relationships/slideLayout" Target="../slideLayouts/slideLayout13.xml"/><Relationship Id="rId11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10.png"/><Relationship Id="rId3" Type="http://schemas.openxmlformats.org/officeDocument/2006/relationships/image" Target="../media/image10.png"/><Relationship Id="rId4" Type="http://schemas.openxmlformats.org/officeDocument/2006/relationships/image" Target="../media/image10.png"/><Relationship Id="rId5" Type="http://schemas.openxmlformats.org/officeDocument/2006/relationships/image" Target="../media/image10.png"/><Relationship Id="rId6" Type="http://schemas.openxmlformats.org/officeDocument/2006/relationships/image" Target="../media/image10.png"/><Relationship Id="rId7" Type="http://schemas.openxmlformats.org/officeDocument/2006/relationships/image" Target="../media/image10.png"/><Relationship Id="rId8" Type="http://schemas.openxmlformats.org/officeDocument/2006/relationships/image" Target="../media/image20.png"/><Relationship Id="rId9" Type="http://schemas.openxmlformats.org/officeDocument/2006/relationships/image" Target="../media/image10.png"/><Relationship Id="rId10" Type="http://schemas.openxmlformats.org/officeDocument/2006/relationships/slideLayout" Target="../slideLayouts/slideLayout13.xml"/><Relationship Id="rId11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10.png"/><Relationship Id="rId3" Type="http://schemas.openxmlformats.org/officeDocument/2006/relationships/image" Target="../media/image10.png"/><Relationship Id="rId4" Type="http://schemas.openxmlformats.org/officeDocument/2006/relationships/image" Target="../media/image21.png"/><Relationship Id="rId5" Type="http://schemas.openxmlformats.org/officeDocument/2006/relationships/slideLayout" Target="../slideLayouts/slideLayout13.xml"/><Relationship Id="rId6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image" Target="../media/image23.png"/><Relationship Id="rId3" Type="http://schemas.openxmlformats.org/officeDocument/2006/relationships/image" Target="../media/image5.png"/><Relationship Id="rId4" Type="http://schemas.openxmlformats.org/officeDocument/2006/relationships/slideLayout" Target="../slideLayouts/slideLayout13.xml"/><Relationship Id="rId5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10.png"/><Relationship Id="rId3" Type="http://schemas.openxmlformats.org/officeDocument/2006/relationships/image" Target="../media/image10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7" Type="http://schemas.openxmlformats.org/officeDocument/2006/relationships/image" Target="../media/image27.png"/><Relationship Id="rId8" Type="http://schemas.openxmlformats.org/officeDocument/2006/relationships/image" Target="../media/image10.png"/><Relationship Id="rId9" Type="http://schemas.openxmlformats.org/officeDocument/2006/relationships/slideLayout" Target="../slideLayouts/slideLayout13.xml"/><Relationship Id="rId10" Type="http://schemas.openxmlformats.org/officeDocument/2006/relationships/notesSlide" Target="../notesSlides/notesSlide1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21.png"/><Relationship Id="rId3" Type="http://schemas.openxmlformats.org/officeDocument/2006/relationships/image" Target="../media/image28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slideLayout" Target="../slideLayouts/slideLayout13.xml"/><Relationship Id="rId7" Type="http://schemas.openxmlformats.org/officeDocument/2006/relationships/notesSlide" Target="../notesSlides/notesSlide1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image" Target="../media/image5.png"/><Relationship Id="rId3" Type="http://schemas.openxmlformats.org/officeDocument/2006/relationships/image" Target="../media/image10.png"/><Relationship Id="rId4" Type="http://schemas.openxmlformats.org/officeDocument/2006/relationships/image" Target="../media/image10.png"/><Relationship Id="rId5" Type="http://schemas.openxmlformats.org/officeDocument/2006/relationships/image" Target="../media/image10.png"/><Relationship Id="rId6" Type="http://schemas.openxmlformats.org/officeDocument/2006/relationships/slideLayout" Target="../slideLayouts/slideLayout13.xml"/><Relationship Id="rId7" Type="http://schemas.openxmlformats.org/officeDocument/2006/relationships/notesSlide" Target="../notesSlides/notesSlide20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image" Target="../media/image5.png"/><Relationship Id="rId3" Type="http://schemas.openxmlformats.org/officeDocument/2006/relationships/image" Target="../media/image10.png"/><Relationship Id="rId4" Type="http://schemas.openxmlformats.org/officeDocument/2006/relationships/image" Target="../media/image10.png"/><Relationship Id="rId5" Type="http://schemas.openxmlformats.org/officeDocument/2006/relationships/image" Target="../media/image10.png"/><Relationship Id="rId6" Type="http://schemas.openxmlformats.org/officeDocument/2006/relationships/image" Target="../media/image31.png"/><Relationship Id="rId7" Type="http://schemas.openxmlformats.org/officeDocument/2006/relationships/image" Target="../media/image27.png"/><Relationship Id="rId8" Type="http://schemas.openxmlformats.org/officeDocument/2006/relationships/image" Target="../media/image21.png"/><Relationship Id="rId9" Type="http://schemas.openxmlformats.org/officeDocument/2006/relationships/slideLayout" Target="../slideLayouts/slideLayout13.xml"/><Relationship Id="rId10" Type="http://schemas.openxmlformats.org/officeDocument/2006/relationships/notesSlide" Target="../notesSlides/notesSlide2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image" Target="../media/image5.png"/><Relationship Id="rId3" Type="http://schemas.openxmlformats.org/officeDocument/2006/relationships/image" Target="../media/image10.png"/><Relationship Id="rId4" Type="http://schemas.openxmlformats.org/officeDocument/2006/relationships/image" Target="../media/image10.png"/><Relationship Id="rId5" Type="http://schemas.openxmlformats.org/officeDocument/2006/relationships/image" Target="../media/image10.png"/><Relationship Id="rId6" Type="http://schemas.openxmlformats.org/officeDocument/2006/relationships/image" Target="../media/image10.png"/><Relationship Id="rId7" Type="http://schemas.openxmlformats.org/officeDocument/2006/relationships/image" Target="../media/image10.png"/><Relationship Id="rId8" Type="http://schemas.openxmlformats.org/officeDocument/2006/relationships/slideLayout" Target="../slideLayouts/slideLayout13.xml"/><Relationship Id="rId9" Type="http://schemas.openxmlformats.org/officeDocument/2006/relationships/notesSlide" Target="../notesSlides/notesSlide2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image" Target="../media/image5.png"/><Relationship Id="rId3" Type="http://schemas.openxmlformats.org/officeDocument/2006/relationships/image" Target="../media/image10.png"/><Relationship Id="rId4" Type="http://schemas.openxmlformats.org/officeDocument/2006/relationships/image" Target="../media/image10.png"/><Relationship Id="rId5" Type="http://schemas.openxmlformats.org/officeDocument/2006/relationships/slideLayout" Target="../slideLayouts/slideLayout13.xml"/><Relationship Id="rId6" Type="http://schemas.openxmlformats.org/officeDocument/2006/relationships/notesSlide" Target="../notesSlides/notesSlide2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image" Target="../media/image5.png"/><Relationship Id="rId3" Type="http://schemas.openxmlformats.org/officeDocument/2006/relationships/image" Target="../media/image34.png"/><Relationship Id="rId4" Type="http://schemas.openxmlformats.org/officeDocument/2006/relationships/slideLayout" Target="../slideLayouts/slideLayout13.xml"/><Relationship Id="rId5" Type="http://schemas.openxmlformats.org/officeDocument/2006/relationships/notesSlide" Target="../notesSlides/notesSlide24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21.png"/><Relationship Id="rId3" Type="http://schemas.openxmlformats.org/officeDocument/2006/relationships/image" Target="../media/image34.png"/><Relationship Id="rId4" Type="http://schemas.openxmlformats.org/officeDocument/2006/relationships/slideLayout" Target="../slideLayouts/slideLayout13.xml"/><Relationship Id="rId5" Type="http://schemas.openxmlformats.org/officeDocument/2006/relationships/notesSlide" Target="../notesSlides/notesSlide2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image" Target="../media/image5.png"/><Relationship Id="rId3" Type="http://schemas.openxmlformats.org/officeDocument/2006/relationships/image" Target="../media/image10.png"/><Relationship Id="rId4" Type="http://schemas.openxmlformats.org/officeDocument/2006/relationships/image" Target="../media/image10.png"/><Relationship Id="rId5" Type="http://schemas.openxmlformats.org/officeDocument/2006/relationships/image" Target="../media/image10.png"/><Relationship Id="rId6" Type="http://schemas.openxmlformats.org/officeDocument/2006/relationships/image" Target="../media/image10.png"/><Relationship Id="rId7" Type="http://schemas.openxmlformats.org/officeDocument/2006/relationships/image" Target="../media/image10.png"/><Relationship Id="rId8" Type="http://schemas.openxmlformats.org/officeDocument/2006/relationships/image" Target="../media/image10.png"/><Relationship Id="rId9" Type="http://schemas.openxmlformats.org/officeDocument/2006/relationships/image" Target="../media/image10.png"/><Relationship Id="rId10" Type="http://schemas.openxmlformats.org/officeDocument/2006/relationships/image" Target="../media/image10.png"/><Relationship Id="rId11" Type="http://schemas.openxmlformats.org/officeDocument/2006/relationships/slideLayout" Target="../slideLayouts/slideLayout13.xml"/><Relationship Id="rId12" Type="http://schemas.openxmlformats.org/officeDocument/2006/relationships/notesSlide" Target="../notesSlides/notesSlide26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35.png"/><Relationship Id="rId2" Type="http://schemas.openxmlformats.org/officeDocument/2006/relationships/image" Target="../media/image5.png"/><Relationship Id="rId3" Type="http://schemas.openxmlformats.org/officeDocument/2006/relationships/image" Target="../media/image10.png"/><Relationship Id="rId4" Type="http://schemas.openxmlformats.org/officeDocument/2006/relationships/image" Target="../media/image10.png"/><Relationship Id="rId5" Type="http://schemas.openxmlformats.org/officeDocument/2006/relationships/image" Target="../media/image10.png"/><Relationship Id="rId6" Type="http://schemas.openxmlformats.org/officeDocument/2006/relationships/image" Target="../media/image10.png"/><Relationship Id="rId7" Type="http://schemas.openxmlformats.org/officeDocument/2006/relationships/image" Target="../media/image10.png"/><Relationship Id="rId8" Type="http://schemas.openxmlformats.org/officeDocument/2006/relationships/slideLayout" Target="../slideLayouts/slideLayout13.xml"/><Relationship Id="rId9" Type="http://schemas.openxmlformats.org/officeDocument/2006/relationships/notesSlide" Target="../notesSlides/notesSlide27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21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28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36.png"/><Relationship Id="rId2" Type="http://schemas.openxmlformats.org/officeDocument/2006/relationships/image" Target="../media/image21.png"/><Relationship Id="rId3" Type="http://schemas.openxmlformats.org/officeDocument/2006/relationships/image" Target="../media/image5.png"/><Relationship Id="rId4" Type="http://schemas.openxmlformats.org/officeDocument/2006/relationships/image" Target="../media/image10.png"/><Relationship Id="rId5" Type="http://schemas.openxmlformats.org/officeDocument/2006/relationships/image" Target="../media/image10.png"/><Relationship Id="rId6" Type="http://schemas.openxmlformats.org/officeDocument/2006/relationships/image" Target="../media/image10.png"/><Relationship Id="rId7" Type="http://schemas.openxmlformats.org/officeDocument/2006/relationships/slideLayout" Target="../slideLayouts/slideLayout13.xml"/><Relationship Id="rId8" Type="http://schemas.openxmlformats.org/officeDocument/2006/relationships/notesSlide" Target="../notesSlides/notesSlide2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image" Target="../media/image5.png"/><Relationship Id="rId3" Type="http://schemas.openxmlformats.org/officeDocument/2006/relationships/image" Target="../media/image10.png"/><Relationship Id="rId4" Type="http://schemas.openxmlformats.org/officeDocument/2006/relationships/image" Target="../media/image10.png"/><Relationship Id="rId5" Type="http://schemas.openxmlformats.org/officeDocument/2006/relationships/image" Target="../media/image10.png"/><Relationship Id="rId6" Type="http://schemas.openxmlformats.org/officeDocument/2006/relationships/slideLayout" Target="../slideLayouts/slideLayout13.xml"/><Relationship Id="rId7" Type="http://schemas.openxmlformats.org/officeDocument/2006/relationships/notesSlide" Target="../notesSlides/notesSlide30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38.jpeg"/><Relationship Id="rId2" Type="http://schemas.openxmlformats.org/officeDocument/2006/relationships/image" Target="../media/image5.png"/><Relationship Id="rId3" Type="http://schemas.openxmlformats.org/officeDocument/2006/relationships/image" Target="../media/image10.png"/><Relationship Id="rId4" Type="http://schemas.openxmlformats.org/officeDocument/2006/relationships/image" Target="../media/image10.png"/><Relationship Id="rId5" Type="http://schemas.openxmlformats.org/officeDocument/2006/relationships/image" Target="../media/image10.png"/><Relationship Id="rId6" Type="http://schemas.openxmlformats.org/officeDocument/2006/relationships/image" Target="../media/image10.png"/><Relationship Id="rId7" Type="http://schemas.openxmlformats.org/officeDocument/2006/relationships/slideLayout" Target="../slideLayouts/slideLayout13.xml"/><Relationship Id="rId8" Type="http://schemas.openxmlformats.org/officeDocument/2006/relationships/notesSlide" Target="../notesSlides/notesSlide31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21.png"/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slideLayout" Target="../slideLayouts/slideLayout13.xml"/><Relationship Id="rId6" Type="http://schemas.openxmlformats.org/officeDocument/2006/relationships/notesSlide" Target="../notesSlides/notesSlide32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39.png"/><Relationship Id="rId2" Type="http://schemas.openxmlformats.org/officeDocument/2006/relationships/image" Target="../media/image5.png"/><Relationship Id="rId3" Type="http://schemas.openxmlformats.org/officeDocument/2006/relationships/image" Target="../media/image10.png"/><Relationship Id="rId4" Type="http://schemas.openxmlformats.org/officeDocument/2006/relationships/image" Target="../media/image10.png"/><Relationship Id="rId5" Type="http://schemas.openxmlformats.org/officeDocument/2006/relationships/image" Target="../media/image10.png"/><Relationship Id="rId6" Type="http://schemas.openxmlformats.org/officeDocument/2006/relationships/image" Target="../media/image10.png"/><Relationship Id="rId7" Type="http://schemas.openxmlformats.org/officeDocument/2006/relationships/image" Target="../media/image10.png"/><Relationship Id="rId8" Type="http://schemas.openxmlformats.org/officeDocument/2006/relationships/image" Target="../media/image10.png"/><Relationship Id="rId9" Type="http://schemas.openxmlformats.org/officeDocument/2006/relationships/image" Target="../media/image10.png"/><Relationship Id="rId10" Type="http://schemas.openxmlformats.org/officeDocument/2006/relationships/image" Target="../media/image10.png"/><Relationship Id="rId11" Type="http://schemas.openxmlformats.org/officeDocument/2006/relationships/slideLayout" Target="../slideLayouts/slideLayout13.xml"/><Relationship Id="rId12" Type="http://schemas.openxmlformats.org/officeDocument/2006/relationships/notesSlide" Target="../notesSlides/notesSlide33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40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34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41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35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42.png"/><Relationship Id="rId3" Type="http://schemas.microsoft.com/office/2007/relationships/hdphoto" Target="../media/hdphoto1.wdp"/><Relationship Id="rId4" Type="http://schemas.openxmlformats.org/officeDocument/2006/relationships/image" Target="../media/image43.png"/><Relationship Id="rId5" Type="http://schemas.microsoft.com/office/2007/relationships/hdphoto" Target="../media/hdphoto2.wdp"/><Relationship Id="rId6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2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5.png"/><Relationship Id="rId3" Type="http://schemas.openxmlformats.org/officeDocument/2006/relationships/image" Target="../media/image8.png"/><Relationship Id="rId4" Type="http://schemas.openxmlformats.org/officeDocument/2006/relationships/slideLayout" Target="../slideLayouts/slideLayout13.xml"/><Relationship Id="rId5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9.png"/><Relationship Id="rId3" Type="http://schemas.openxmlformats.org/officeDocument/2006/relationships/slideLayout" Target="../slideLayouts/slideLayout13.xml"/><Relationship Id="rId4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Image 6_0" descr=""/>
          <p:cNvPicPr/>
          <p:nvPr/>
        </p:nvPicPr>
        <p:blipFill>
          <a:blip r:embed="rId1"/>
          <a:stretch/>
        </p:blipFill>
        <p:spPr>
          <a:xfrm>
            <a:off x="0" y="0"/>
            <a:ext cx="9128160" cy="6842160"/>
          </a:xfrm>
          <a:prstGeom prst="rect">
            <a:avLst/>
          </a:prstGeom>
          <a:ln w="0">
            <a:noFill/>
          </a:ln>
        </p:spPr>
      </p:pic>
      <p:pic>
        <p:nvPicPr>
          <p:cNvPr id="124" name="Picture 2_0" descr="C:\Users\Mathilde\Downloads\cadre_blanc.png"/>
          <p:cNvPicPr/>
          <p:nvPr/>
        </p:nvPicPr>
        <p:blipFill>
          <a:blip r:embed="rId2"/>
          <a:stretch/>
        </p:blipFill>
        <p:spPr>
          <a:xfrm>
            <a:off x="4223880" y="836640"/>
            <a:ext cx="4915440" cy="5168880"/>
          </a:xfrm>
          <a:prstGeom prst="rect">
            <a:avLst/>
          </a:prstGeom>
          <a:ln w="0">
            <a:noFill/>
          </a:ln>
        </p:spPr>
      </p:pic>
      <p:pic>
        <p:nvPicPr>
          <p:cNvPr id="125" name="Picture 2_1" descr="C:\wamp\www\VIRALGAMES_2012-Corporate\Graphs\Sources\Images\ombre.png"/>
          <p:cNvPicPr/>
          <p:nvPr/>
        </p:nvPicPr>
        <p:blipFill>
          <a:blip r:embed="rId3"/>
          <a:stretch/>
        </p:blipFill>
        <p:spPr>
          <a:xfrm>
            <a:off x="5461200" y="5454000"/>
            <a:ext cx="2436480" cy="263520"/>
          </a:xfrm>
          <a:prstGeom prst="rect">
            <a:avLst/>
          </a:prstGeom>
          <a:ln w="0">
            <a:noFill/>
          </a:ln>
        </p:spPr>
      </p:pic>
      <p:sp>
        <p:nvSpPr>
          <p:cNvPr id="126" name="CustomShape 1"/>
          <p:cNvSpPr/>
          <p:nvPr/>
        </p:nvSpPr>
        <p:spPr>
          <a:xfrm>
            <a:off x="155520" y="-144360"/>
            <a:ext cx="289080" cy="289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27" name="CustomShape 2"/>
          <p:cNvSpPr/>
          <p:nvPr/>
        </p:nvSpPr>
        <p:spPr>
          <a:xfrm>
            <a:off x="307800" y="7920"/>
            <a:ext cx="289080" cy="289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28" name="CustomShape 3"/>
          <p:cNvSpPr/>
          <p:nvPr/>
        </p:nvSpPr>
        <p:spPr>
          <a:xfrm>
            <a:off x="4412520" y="2255400"/>
            <a:ext cx="4682160" cy="25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 anchorCtr="1">
            <a:norm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endParaRPr b="0" lang="fr-FR" sz="4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0" lang="fr-FR" sz="4000" spc="-1" strike="noStrike">
                <a:solidFill>
                  <a:srgbClr val="666666"/>
                </a:solidFill>
                <a:latin typeface="Tahoma"/>
                <a:ea typeface="DejaVu Sans"/>
              </a:rPr>
              <a:t>Orange </a:t>
            </a:r>
            <a:endParaRPr b="0" lang="fr-FR" sz="4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0" lang="fr-FR" sz="4000" spc="-1" strike="noStrike">
                <a:solidFill>
                  <a:srgbClr val="666666"/>
                </a:solidFill>
                <a:latin typeface="Tahoma"/>
                <a:ea typeface="DejaVu Sans"/>
              </a:rPr>
              <a:t>Serious Game VE 2024</a:t>
            </a:r>
            <a:endParaRPr b="0" lang="fr-FR" sz="4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408240"/>
              </a:tabLst>
            </a:pPr>
            <a:endParaRPr b="0" lang="fr-FR" sz="40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408240"/>
              </a:tabLst>
            </a:pPr>
            <a:endParaRPr b="0" lang="fr-FR" sz="4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9" name="" descr=""/>
          <p:cNvPicPr/>
          <p:nvPr/>
        </p:nvPicPr>
        <p:blipFill>
          <a:blip r:embed="rId4"/>
          <a:stretch/>
        </p:blipFill>
        <p:spPr>
          <a:xfrm>
            <a:off x="4982040" y="1216080"/>
            <a:ext cx="3619080" cy="4651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CustomShape 93"/>
          <p:cNvSpPr/>
          <p:nvPr/>
        </p:nvSpPr>
        <p:spPr>
          <a:xfrm>
            <a:off x="457200" y="274680"/>
            <a:ext cx="8257320" cy="11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pc="-1" strike="noStrike">
                <a:solidFill>
                  <a:srgbClr val="e16c00"/>
                </a:solidFill>
                <a:latin typeface="Tahoma"/>
                <a:ea typeface="Tahoma"/>
              </a:rPr>
              <a:t>Introduction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0" name="Line 22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181" name="Picture 2_ 21" descr="C:\wamp\www\VIRALGAMES_2012-Corporate\Graphs\Sources\Images\vague_bordure.png"/>
          <p:cNvPicPr/>
          <p:nvPr/>
        </p:nvPicPr>
        <p:blipFill>
          <a:blip r:embed="rId1"/>
          <a:stretch/>
        </p:blipFill>
        <p:spPr>
          <a:xfrm>
            <a:off x="8316360" y="0"/>
            <a:ext cx="811800" cy="6842160"/>
          </a:xfrm>
          <a:prstGeom prst="rect">
            <a:avLst/>
          </a:prstGeom>
          <a:ln w="0">
            <a:noFill/>
          </a:ln>
        </p:spPr>
      </p:pic>
      <p:sp>
        <p:nvSpPr>
          <p:cNvPr id="182" name="CustomShape 94"/>
          <p:cNvSpPr/>
          <p:nvPr/>
        </p:nvSpPr>
        <p:spPr>
          <a:xfrm>
            <a:off x="6553080" y="6356520"/>
            <a:ext cx="2117880" cy="34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52C26504-9014-4434-8072-895F787B132C}" type="slidenum">
              <a:rPr b="0" lang="fr-FR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3" name="CustomShape 95"/>
          <p:cNvSpPr/>
          <p:nvPr/>
        </p:nvSpPr>
        <p:spPr>
          <a:xfrm>
            <a:off x="4464000" y="1080000"/>
            <a:ext cx="3236040" cy="557604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4" name=""/>
          <p:cNvSpPr/>
          <p:nvPr/>
        </p:nvSpPr>
        <p:spPr>
          <a:xfrm>
            <a:off x="4883040" y="3229200"/>
            <a:ext cx="2229120" cy="35640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Marc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Des voitures électriques ?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5" name="" descr=""/>
          <p:cNvPicPr/>
          <p:nvPr/>
        </p:nvPicPr>
        <p:blipFill>
          <a:blip r:embed="rId2"/>
          <a:srcRect l="65661" t="73049" r="16478" b="2345"/>
          <a:stretch/>
        </p:blipFill>
        <p:spPr>
          <a:xfrm>
            <a:off x="7113960" y="3229200"/>
            <a:ext cx="440640" cy="410400"/>
          </a:xfrm>
          <a:prstGeom prst="rect">
            <a:avLst/>
          </a:prstGeom>
          <a:ln w="0">
            <a:noFill/>
          </a:ln>
        </p:spPr>
      </p:pic>
      <p:sp>
        <p:nvSpPr>
          <p:cNvPr id="186" name=""/>
          <p:cNvSpPr/>
          <p:nvPr/>
        </p:nvSpPr>
        <p:spPr>
          <a:xfrm>
            <a:off x="5373360" y="2790000"/>
            <a:ext cx="2229120" cy="265320"/>
          </a:xfrm>
          <a:prstGeom prst="rect">
            <a:avLst/>
          </a:prstGeom>
          <a:solidFill>
            <a:srgbClr val="ffb66c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Des voitures électriques ?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7" name=""/>
          <p:cNvSpPr/>
          <p:nvPr/>
        </p:nvSpPr>
        <p:spPr>
          <a:xfrm>
            <a:off x="5812560" y="4679640"/>
            <a:ext cx="1725120" cy="68004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Sophie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D’où les voitures électriques : elles roulent en silence, personne ne pourra nous entendre !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8" name="" descr=""/>
          <p:cNvPicPr/>
          <p:nvPr/>
        </p:nvPicPr>
        <p:blipFill>
          <a:blip r:embed="rId3"/>
          <a:srcRect l="35204" t="49416" r="48950" b="26778"/>
          <a:stretch/>
        </p:blipFill>
        <p:spPr>
          <a:xfrm>
            <a:off x="5374080" y="4680360"/>
            <a:ext cx="390960" cy="397080"/>
          </a:xfrm>
          <a:prstGeom prst="rect">
            <a:avLst/>
          </a:prstGeom>
          <a:ln w="0">
            <a:noFill/>
          </a:ln>
        </p:spPr>
      </p:pic>
      <p:sp>
        <p:nvSpPr>
          <p:cNvPr id="189" name=""/>
          <p:cNvSpPr/>
          <p:nvPr/>
        </p:nvSpPr>
        <p:spPr>
          <a:xfrm>
            <a:off x="4536000" y="1156680"/>
            <a:ext cx="3088800" cy="20952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08:30 GMT+1 / Orange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0" name=""/>
          <p:cNvSpPr/>
          <p:nvPr/>
        </p:nvSpPr>
        <p:spPr>
          <a:xfrm>
            <a:off x="255600" y="2727000"/>
            <a:ext cx="4297680" cy="760320"/>
          </a:xfrm>
          <a:prstGeom prst="wedgeRoundRectCallout">
            <a:avLst>
              <a:gd name="adj1" fmla="val 70730"/>
              <a:gd name="adj2" fmla="val -22993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1100" spc="-1" strike="noStrike">
                <a:solidFill>
                  <a:srgbClr val="000000"/>
                </a:solidFill>
                <a:latin typeface="Arial"/>
                <a:ea typeface="DejaVu Sans"/>
              </a:rPr>
              <a:t>Le joueur clique pour choisir la réponse : même si ici elle est unique, c’est la phase de « tutoriel », on comprend que l’on va incarner à la fois Marc et Sophie.</a:t>
            </a:r>
            <a:endParaRPr b="0" lang="fr-FR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" name=""/>
          <p:cNvSpPr/>
          <p:nvPr/>
        </p:nvSpPr>
        <p:spPr>
          <a:xfrm>
            <a:off x="4944960" y="1573920"/>
            <a:ext cx="2660040" cy="102960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Mr Lambert, directeur des opérations spéciales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Marc, Sophie, votre mission, si vous choisissez de l'accepter, consiste à transporter des informations sensibles sur notre nouveau projet de fibre optique à notre centre de données à Anglet. Vous avez 6h pour y parvenir en utilisant nos nouveaux véhicules électriques.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92" name="" descr=""/>
          <p:cNvPicPr/>
          <p:nvPr/>
        </p:nvPicPr>
        <p:blipFill>
          <a:blip r:embed="rId4"/>
          <a:srcRect l="34567" t="1655" r="48542" b="72987"/>
          <a:stretch/>
        </p:blipFill>
        <p:spPr>
          <a:xfrm>
            <a:off x="4500000" y="1554840"/>
            <a:ext cx="416880" cy="423360"/>
          </a:xfrm>
          <a:prstGeom prst="rect">
            <a:avLst/>
          </a:prstGeom>
          <a:ln w="0">
            <a:noFill/>
          </a:ln>
        </p:spPr>
      </p:pic>
      <p:sp>
        <p:nvSpPr>
          <p:cNvPr id="193" name=""/>
          <p:cNvSpPr/>
          <p:nvPr/>
        </p:nvSpPr>
        <p:spPr>
          <a:xfrm>
            <a:off x="4958280" y="3757320"/>
            <a:ext cx="2660040" cy="39096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Oui, c’est une mission top secrète. Vous devez être très discrets.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94" name="" descr=""/>
          <p:cNvPicPr/>
          <p:nvPr/>
        </p:nvPicPr>
        <p:blipFill>
          <a:blip r:embed="rId5"/>
          <a:srcRect l="34567" t="1655" r="48542" b="72987"/>
          <a:stretch/>
        </p:blipFill>
        <p:spPr>
          <a:xfrm>
            <a:off x="4513320" y="3738240"/>
            <a:ext cx="416880" cy="423360"/>
          </a:xfrm>
          <a:prstGeom prst="rect">
            <a:avLst/>
          </a:prstGeom>
          <a:ln w="0">
            <a:noFill/>
          </a:ln>
        </p:spPr>
      </p:pic>
      <p:sp>
        <p:nvSpPr>
          <p:cNvPr id="195" name=""/>
          <p:cNvSpPr/>
          <p:nvPr/>
        </p:nvSpPr>
        <p:spPr>
          <a:xfrm>
            <a:off x="5132160" y="4275720"/>
            <a:ext cx="2483280" cy="344160"/>
          </a:xfrm>
          <a:prstGeom prst="rect">
            <a:avLst/>
          </a:prstGeom>
          <a:solidFill>
            <a:srgbClr val="ffb66c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D’où les voitures électriques : elles roulent en silence, personne ne pourra nous entendre !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6" name=""/>
          <p:cNvSpPr/>
          <p:nvPr/>
        </p:nvSpPr>
        <p:spPr>
          <a:xfrm>
            <a:off x="4935240" y="5468400"/>
            <a:ext cx="2660040" cy="39096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Si l’un de vous venait à être découvert ou attrapé, Orange niera toute connaissance de vos actions.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97" name="" descr=""/>
          <p:cNvPicPr/>
          <p:nvPr/>
        </p:nvPicPr>
        <p:blipFill>
          <a:blip r:embed="rId6"/>
          <a:srcRect l="34567" t="1655" r="48542" b="72987"/>
          <a:stretch/>
        </p:blipFill>
        <p:spPr>
          <a:xfrm>
            <a:off x="4490280" y="5432760"/>
            <a:ext cx="416880" cy="423360"/>
          </a:xfrm>
          <a:prstGeom prst="rect">
            <a:avLst/>
          </a:prstGeom>
          <a:ln w="0">
            <a:noFill/>
          </a:ln>
        </p:spPr>
      </p:pic>
      <p:sp>
        <p:nvSpPr>
          <p:cNvPr id="198" name=""/>
          <p:cNvSpPr/>
          <p:nvPr/>
        </p:nvSpPr>
        <p:spPr>
          <a:xfrm>
            <a:off x="4935240" y="5961960"/>
            <a:ext cx="2660040" cy="39096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Cette conversation s’autodétruira dans 5 secondes…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9" name=""/>
          <p:cNvSpPr/>
          <p:nvPr/>
        </p:nvSpPr>
        <p:spPr>
          <a:xfrm>
            <a:off x="3266640" y="5771160"/>
            <a:ext cx="1320120" cy="760320"/>
          </a:xfrm>
          <a:prstGeom prst="wedgeRoundRectCallout">
            <a:avLst>
              <a:gd name="adj1" fmla="val 98026"/>
              <a:gd name="adj2" fmla="val 11378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1100" spc="-1" strike="noStrike">
                <a:solidFill>
                  <a:srgbClr val="000000"/>
                </a:solidFill>
                <a:latin typeface="Arial"/>
                <a:ea typeface="DejaVu Sans"/>
              </a:rPr>
              <a:t>animation</a:t>
            </a:r>
            <a:endParaRPr b="0" lang="fr-FR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CustomShape 97"/>
          <p:cNvSpPr/>
          <p:nvPr/>
        </p:nvSpPr>
        <p:spPr>
          <a:xfrm>
            <a:off x="457200" y="274680"/>
            <a:ext cx="8257320" cy="11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pc="-1" strike="noStrike">
                <a:solidFill>
                  <a:srgbClr val="e16c00"/>
                </a:solidFill>
                <a:latin typeface="Tahoma"/>
                <a:ea typeface="Tahoma"/>
              </a:rPr>
              <a:t>Je réserve mon véhicule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1" name="Line 23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202" name="Picture 2_ 22" descr="C:\wamp\www\VIRALGAMES_2012-Corporate\Graphs\Sources\Images\vague_bordure.png"/>
          <p:cNvPicPr/>
          <p:nvPr/>
        </p:nvPicPr>
        <p:blipFill>
          <a:blip r:embed="rId1"/>
          <a:stretch/>
        </p:blipFill>
        <p:spPr>
          <a:xfrm>
            <a:off x="8316360" y="0"/>
            <a:ext cx="811800" cy="6842160"/>
          </a:xfrm>
          <a:prstGeom prst="rect">
            <a:avLst/>
          </a:prstGeom>
          <a:ln w="0">
            <a:noFill/>
          </a:ln>
        </p:spPr>
      </p:pic>
      <p:sp>
        <p:nvSpPr>
          <p:cNvPr id="203" name="CustomShape 98"/>
          <p:cNvSpPr/>
          <p:nvPr/>
        </p:nvSpPr>
        <p:spPr>
          <a:xfrm>
            <a:off x="6553080" y="6356520"/>
            <a:ext cx="2117880" cy="34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135400D0-FB15-445B-B448-4A8BCC3AE44E}" type="slidenum">
              <a:rPr b="0" lang="fr-FR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4" name="CustomShape 99"/>
          <p:cNvSpPr/>
          <p:nvPr/>
        </p:nvSpPr>
        <p:spPr>
          <a:xfrm>
            <a:off x="4464000" y="1080000"/>
            <a:ext cx="3236040" cy="557604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05" name="" descr=""/>
          <p:cNvPicPr/>
          <p:nvPr/>
        </p:nvPicPr>
        <p:blipFill>
          <a:blip r:embed="rId2"/>
          <a:srcRect l="65661" t="73049" r="16478" b="2345"/>
          <a:stretch/>
        </p:blipFill>
        <p:spPr>
          <a:xfrm>
            <a:off x="7238520" y="1501920"/>
            <a:ext cx="440640" cy="410400"/>
          </a:xfrm>
          <a:prstGeom prst="rect">
            <a:avLst/>
          </a:prstGeom>
          <a:ln w="0">
            <a:noFill/>
          </a:ln>
        </p:spPr>
      </p:pic>
      <p:sp>
        <p:nvSpPr>
          <p:cNvPr id="206" name=""/>
          <p:cNvSpPr/>
          <p:nvPr/>
        </p:nvSpPr>
        <p:spPr>
          <a:xfrm>
            <a:off x="5360400" y="3669120"/>
            <a:ext cx="2229120" cy="265320"/>
          </a:xfrm>
          <a:prstGeom prst="rect">
            <a:avLst/>
          </a:prstGeom>
          <a:solidFill>
            <a:srgbClr val="81d41a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Ouvrir l’app OAP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7" name=""/>
          <p:cNvSpPr/>
          <p:nvPr/>
        </p:nvSpPr>
        <p:spPr>
          <a:xfrm>
            <a:off x="4536000" y="1156680"/>
            <a:ext cx="3088800" cy="20952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09:00 GMT+1 / Le bureau de Marc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8" name=""/>
          <p:cNvSpPr/>
          <p:nvPr/>
        </p:nvSpPr>
        <p:spPr>
          <a:xfrm>
            <a:off x="4548960" y="1573920"/>
            <a:ext cx="2660040" cy="24408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Tu as déjà pris une voiture en libre service ?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9" name=""/>
          <p:cNvSpPr/>
          <p:nvPr/>
        </p:nvSpPr>
        <p:spPr>
          <a:xfrm>
            <a:off x="4998240" y="2004840"/>
            <a:ext cx="2398320" cy="52020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Oui, mais c’est toi qui va devoir le faire, je suis encore en réunion avec mes équipes !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10" name="" descr=""/>
          <p:cNvPicPr/>
          <p:nvPr/>
        </p:nvPicPr>
        <p:blipFill>
          <a:blip r:embed="rId3"/>
          <a:srcRect l="35204" t="49416" r="48950" b="26778"/>
          <a:stretch/>
        </p:blipFill>
        <p:spPr>
          <a:xfrm>
            <a:off x="4529880" y="1982880"/>
            <a:ext cx="390960" cy="397080"/>
          </a:xfrm>
          <a:prstGeom prst="rect">
            <a:avLst/>
          </a:prstGeom>
          <a:ln w="0">
            <a:noFill/>
          </a:ln>
        </p:spPr>
      </p:pic>
      <p:sp>
        <p:nvSpPr>
          <p:cNvPr id="211" name=""/>
          <p:cNvSpPr/>
          <p:nvPr/>
        </p:nvSpPr>
        <p:spPr>
          <a:xfrm>
            <a:off x="5360400" y="2722680"/>
            <a:ext cx="2229120" cy="358200"/>
          </a:xfrm>
          <a:prstGeom prst="rect">
            <a:avLst/>
          </a:prstGeom>
          <a:solidFill>
            <a:srgbClr val="ffb66c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Aller sur TikTok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2" name=""/>
          <p:cNvSpPr/>
          <p:nvPr/>
        </p:nvSpPr>
        <p:spPr>
          <a:xfrm>
            <a:off x="5360400" y="3190680"/>
            <a:ext cx="2229120" cy="368640"/>
          </a:xfrm>
          <a:prstGeom prst="rect">
            <a:avLst/>
          </a:prstGeom>
          <a:solidFill>
            <a:srgbClr val="ffb66c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Ouvrir l’app PAP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3" name=""/>
          <p:cNvSpPr/>
          <p:nvPr/>
        </p:nvSpPr>
        <p:spPr>
          <a:xfrm>
            <a:off x="1797120" y="2295360"/>
            <a:ext cx="1580760" cy="154980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* vous passez 15 min à regarder des vidéo de chats *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4" name=""/>
          <p:cNvSpPr/>
          <p:nvPr/>
        </p:nvSpPr>
        <p:spPr>
          <a:xfrm>
            <a:off x="3814200" y="2794680"/>
            <a:ext cx="1359360" cy="174960"/>
          </a:xfrm>
          <a:prstGeom prst="leftArrow">
            <a:avLst>
              <a:gd name="adj1" fmla="val 50000"/>
              <a:gd name="adj2" fmla="val 53717"/>
            </a:avLst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3560" bIns="43560" anchor="ctr">
            <a:noAutofit/>
          </a:bodyPr>
          <a:p>
            <a:pPr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15" name=""/>
          <p:cNvSpPr/>
          <p:nvPr/>
        </p:nvSpPr>
        <p:spPr>
          <a:xfrm>
            <a:off x="3505320" y="3280680"/>
            <a:ext cx="1161000" cy="70668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Bizarre… Il n’y a que des annonces de maisons à vendre… J’ai dû confondre...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16" name="" descr=""/>
          <p:cNvPicPr/>
          <p:nvPr/>
        </p:nvPicPr>
        <p:blipFill>
          <a:blip r:embed="rId4"/>
          <a:stretch/>
        </p:blipFill>
        <p:spPr>
          <a:xfrm>
            <a:off x="2172960" y="2664360"/>
            <a:ext cx="859680" cy="1096560"/>
          </a:xfrm>
          <a:prstGeom prst="rect">
            <a:avLst/>
          </a:prstGeom>
          <a:ln w="0">
            <a:noFill/>
          </a:ln>
        </p:spPr>
      </p:pic>
      <p:sp>
        <p:nvSpPr>
          <p:cNvPr id="217" name=""/>
          <p:cNvSpPr/>
          <p:nvPr/>
        </p:nvSpPr>
        <p:spPr>
          <a:xfrm>
            <a:off x="4795560" y="3334680"/>
            <a:ext cx="378000" cy="174960"/>
          </a:xfrm>
          <a:prstGeom prst="leftArrow">
            <a:avLst>
              <a:gd name="adj1" fmla="val 50000"/>
              <a:gd name="adj2" fmla="val 53717"/>
            </a:avLst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3560" bIns="43560" anchor="ctr">
            <a:noAutofit/>
          </a:bodyPr>
          <a:p>
            <a:pPr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" descr=""/>
          <p:cNvPicPr/>
          <p:nvPr/>
        </p:nvPicPr>
        <p:blipFill>
          <a:blip r:embed="rId1"/>
          <a:stretch/>
        </p:blipFill>
        <p:spPr>
          <a:xfrm>
            <a:off x="5727960" y="1492560"/>
            <a:ext cx="2272680" cy="4920840"/>
          </a:xfrm>
          <a:prstGeom prst="rect">
            <a:avLst/>
          </a:prstGeom>
          <a:ln w="0">
            <a:noFill/>
          </a:ln>
          <a:effectLst>
            <a:outerShdw blurRad="127080" dir="2700000" dist="101823" rotWithShape="0">
              <a:srgbClr val="808080"/>
            </a:outerShdw>
          </a:effectLst>
        </p:spPr>
      </p:pic>
      <p:sp>
        <p:nvSpPr>
          <p:cNvPr id="219" name="CustomShape 8"/>
          <p:cNvSpPr/>
          <p:nvPr/>
        </p:nvSpPr>
        <p:spPr>
          <a:xfrm>
            <a:off x="457200" y="274680"/>
            <a:ext cx="8257320" cy="11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pc="-1" strike="noStrike">
                <a:solidFill>
                  <a:srgbClr val="e16c00"/>
                </a:solidFill>
                <a:latin typeface="Tahoma"/>
                <a:ea typeface="Tahoma"/>
              </a:rPr>
              <a:t>P&amp;C : Je réserve mon véhicule (OAP)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0" name="Line 7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221" name="Picture 2_ 6" descr="C:\wamp\www\VIRALGAMES_2012-Corporate\Graphs\Sources\Images\vague_bordure.png"/>
          <p:cNvPicPr/>
          <p:nvPr/>
        </p:nvPicPr>
        <p:blipFill>
          <a:blip r:embed="rId2"/>
          <a:stretch/>
        </p:blipFill>
        <p:spPr>
          <a:xfrm>
            <a:off x="8316360" y="0"/>
            <a:ext cx="811800" cy="6842160"/>
          </a:xfrm>
          <a:prstGeom prst="rect">
            <a:avLst/>
          </a:prstGeom>
          <a:ln w="0">
            <a:noFill/>
          </a:ln>
        </p:spPr>
      </p:pic>
      <p:sp>
        <p:nvSpPr>
          <p:cNvPr id="222" name="CustomShape 36"/>
          <p:cNvSpPr/>
          <p:nvPr/>
        </p:nvSpPr>
        <p:spPr>
          <a:xfrm>
            <a:off x="6553080" y="6356520"/>
            <a:ext cx="2117880" cy="34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B6552271-D739-4237-A5AE-D8627A0A0271}" type="slidenum">
              <a:rPr b="0" lang="fr-FR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23" name="" descr=""/>
          <p:cNvPicPr/>
          <p:nvPr/>
        </p:nvPicPr>
        <p:blipFill>
          <a:blip r:embed="rId3"/>
          <a:stretch/>
        </p:blipFill>
        <p:spPr>
          <a:xfrm>
            <a:off x="3018240" y="1492560"/>
            <a:ext cx="2272680" cy="4920840"/>
          </a:xfrm>
          <a:prstGeom prst="rect">
            <a:avLst/>
          </a:prstGeom>
          <a:ln w="0">
            <a:noFill/>
          </a:ln>
          <a:effectLst>
            <a:outerShdw blurRad="127080" dir="2700000" dist="101823" rotWithShape="0">
              <a:srgbClr val="808080"/>
            </a:outerShdw>
          </a:effectLst>
        </p:spPr>
      </p:pic>
      <p:sp>
        <p:nvSpPr>
          <p:cNvPr id="224" name=""/>
          <p:cNvSpPr/>
          <p:nvPr/>
        </p:nvSpPr>
        <p:spPr>
          <a:xfrm>
            <a:off x="3207600" y="3430080"/>
            <a:ext cx="1071360" cy="554040"/>
          </a:xfrm>
          <a:prstGeom prst="wedgeRoundRectCallout">
            <a:avLst>
              <a:gd name="adj1" fmla="val -43231"/>
              <a:gd name="adj2" fmla="val -85226"/>
              <a:gd name="adj3" fmla="val 16667"/>
            </a:avLst>
          </a:prstGeom>
          <a:solidFill>
            <a:srgbClr val="ffffff"/>
          </a:solidFill>
          <a:ln w="3816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ctr">
            <a:noAutofit/>
          </a:bodyPr>
          <a:p>
            <a:pPr algn="ctr">
              <a:lnSpc>
                <a:spcPct val="100000"/>
              </a:lnSpc>
            </a:pPr>
            <a:r>
              <a:rPr b="1" lang="fr-FR" sz="900" spc="-1" strike="noStrike">
                <a:solidFill>
                  <a:srgbClr val="000000"/>
                </a:solidFill>
                <a:latin typeface="Arial"/>
                <a:ea typeface="DejaVu Sans"/>
              </a:rPr>
              <a:t>Les zones se remplissent</a:t>
            </a:r>
            <a:endParaRPr b="0" lang="fr-FR" sz="9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25" name="" descr=""/>
          <p:cNvPicPr/>
          <p:nvPr/>
        </p:nvPicPr>
        <p:blipFill>
          <a:blip r:embed="rId4"/>
          <a:stretch/>
        </p:blipFill>
        <p:spPr>
          <a:xfrm>
            <a:off x="374400" y="1453320"/>
            <a:ext cx="2297160" cy="4973400"/>
          </a:xfrm>
          <a:prstGeom prst="rect">
            <a:avLst/>
          </a:prstGeom>
          <a:ln w="0">
            <a:noFill/>
          </a:ln>
          <a:effectLst>
            <a:outerShdw blurRad="127080" dir="2700000" dist="101823" rotWithShape="0">
              <a:srgbClr val="808080"/>
            </a:outerShdw>
          </a:effectLst>
        </p:spPr>
      </p:pic>
      <p:sp>
        <p:nvSpPr>
          <p:cNvPr id="226" name=""/>
          <p:cNvSpPr/>
          <p:nvPr/>
        </p:nvSpPr>
        <p:spPr>
          <a:xfrm>
            <a:off x="477720" y="2500560"/>
            <a:ext cx="518040" cy="501840"/>
          </a:xfrm>
          <a:prstGeom prst="ellipse">
            <a:avLst/>
          </a:prstGeom>
          <a:noFill/>
          <a:ln w="3816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ctr">
            <a:noAutofit/>
          </a:bodyPr>
          <a:p>
            <a:pPr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27" name=""/>
          <p:cNvSpPr/>
          <p:nvPr/>
        </p:nvSpPr>
        <p:spPr>
          <a:xfrm>
            <a:off x="7279920" y="3037320"/>
            <a:ext cx="518040" cy="501840"/>
          </a:xfrm>
          <a:prstGeom prst="ellipse">
            <a:avLst/>
          </a:prstGeom>
          <a:noFill/>
          <a:ln w="3816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ctr">
            <a:noAutofit/>
          </a:bodyPr>
          <a:p>
            <a:pPr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28" name=""/>
          <p:cNvSpPr/>
          <p:nvPr/>
        </p:nvSpPr>
        <p:spPr>
          <a:xfrm>
            <a:off x="6333480" y="4066200"/>
            <a:ext cx="1553040" cy="58644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Penses à cliquer sur « plus de critères » pour voir tous les véhicules électriques !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29" name="" descr=""/>
          <p:cNvPicPr/>
          <p:nvPr/>
        </p:nvPicPr>
        <p:blipFill>
          <a:blip r:embed="rId5"/>
          <a:srcRect l="35204" t="49416" r="48950" b="26778"/>
          <a:stretch/>
        </p:blipFill>
        <p:spPr>
          <a:xfrm>
            <a:off x="5865120" y="4044240"/>
            <a:ext cx="390960" cy="397080"/>
          </a:xfrm>
          <a:prstGeom prst="rect">
            <a:avLst/>
          </a:prstGeom>
          <a:ln w="0">
            <a:noFill/>
          </a:ln>
        </p:spPr>
      </p:pic>
      <p:sp>
        <p:nvSpPr>
          <p:cNvPr id="230" name=""/>
          <p:cNvSpPr/>
          <p:nvPr/>
        </p:nvSpPr>
        <p:spPr>
          <a:xfrm>
            <a:off x="820080" y="4381920"/>
            <a:ext cx="2032200" cy="951480"/>
          </a:xfrm>
          <a:prstGeom prst="wedgeRoundRectCallout">
            <a:avLst>
              <a:gd name="adj1" fmla="val -49132"/>
              <a:gd name="adj2" fmla="val -199905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1100" spc="-1" strike="noStrike">
                <a:solidFill>
                  <a:srgbClr val="000000"/>
                </a:solidFill>
                <a:latin typeface="Arial"/>
                <a:ea typeface="DejaVu Sans"/>
              </a:rPr>
              <a:t>L’aide apparaît après un certain temps, s’il n’a toujours pas trouvé où cliquer.</a:t>
            </a:r>
            <a:endParaRPr b="0" lang="fr-FR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" descr=""/>
          <p:cNvPicPr/>
          <p:nvPr/>
        </p:nvPicPr>
        <p:blipFill>
          <a:blip r:embed="rId1"/>
          <a:stretch/>
        </p:blipFill>
        <p:spPr>
          <a:xfrm>
            <a:off x="5727960" y="1682280"/>
            <a:ext cx="2130480" cy="4613400"/>
          </a:xfrm>
          <a:prstGeom prst="rect">
            <a:avLst/>
          </a:prstGeom>
          <a:ln w="0">
            <a:noFill/>
          </a:ln>
        </p:spPr>
      </p:pic>
      <p:pic>
        <p:nvPicPr>
          <p:cNvPr id="232" name="" descr=""/>
          <p:cNvPicPr/>
          <p:nvPr/>
        </p:nvPicPr>
        <p:blipFill>
          <a:blip r:embed="rId2"/>
          <a:stretch/>
        </p:blipFill>
        <p:spPr>
          <a:xfrm>
            <a:off x="3070080" y="1662120"/>
            <a:ext cx="2145600" cy="4646520"/>
          </a:xfrm>
          <a:prstGeom prst="rect">
            <a:avLst/>
          </a:prstGeom>
          <a:ln w="0">
            <a:noFill/>
          </a:ln>
        </p:spPr>
      </p:pic>
      <p:pic>
        <p:nvPicPr>
          <p:cNvPr id="233" name="" descr=""/>
          <p:cNvPicPr/>
          <p:nvPr/>
        </p:nvPicPr>
        <p:blipFill>
          <a:blip r:embed="rId3"/>
          <a:stretch/>
        </p:blipFill>
        <p:spPr>
          <a:xfrm>
            <a:off x="346680" y="1564200"/>
            <a:ext cx="2233440" cy="4835880"/>
          </a:xfrm>
          <a:prstGeom prst="rect">
            <a:avLst/>
          </a:prstGeom>
          <a:ln w="0">
            <a:noFill/>
          </a:ln>
        </p:spPr>
      </p:pic>
      <p:sp>
        <p:nvSpPr>
          <p:cNvPr id="234" name="CustomShape 37"/>
          <p:cNvSpPr/>
          <p:nvPr/>
        </p:nvSpPr>
        <p:spPr>
          <a:xfrm>
            <a:off x="457200" y="274680"/>
            <a:ext cx="8257320" cy="11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pc="-1" strike="noStrike">
                <a:solidFill>
                  <a:srgbClr val="e16c00"/>
                </a:solidFill>
                <a:latin typeface="Tahoma"/>
                <a:ea typeface="Tahoma"/>
              </a:rPr>
              <a:t>P&amp;C : Je réserve mon véhicule (OAP)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5" name="Line 24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236" name="Picture 2_ 23" descr="C:\wamp\www\VIRALGAMES_2012-Corporate\Graphs\Sources\Images\vague_bordure.png"/>
          <p:cNvPicPr/>
          <p:nvPr/>
        </p:nvPicPr>
        <p:blipFill>
          <a:blip r:embed="rId4"/>
          <a:stretch/>
        </p:blipFill>
        <p:spPr>
          <a:xfrm>
            <a:off x="8316360" y="0"/>
            <a:ext cx="811800" cy="6842160"/>
          </a:xfrm>
          <a:prstGeom prst="rect">
            <a:avLst/>
          </a:prstGeom>
          <a:ln w="0">
            <a:noFill/>
          </a:ln>
        </p:spPr>
      </p:pic>
      <p:sp>
        <p:nvSpPr>
          <p:cNvPr id="237" name="CustomShape 101"/>
          <p:cNvSpPr/>
          <p:nvPr/>
        </p:nvSpPr>
        <p:spPr>
          <a:xfrm>
            <a:off x="6553080" y="6356520"/>
            <a:ext cx="2117880" cy="34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8C807CB8-B4D2-4D0B-B07D-B8029205CF3E}" type="slidenum">
              <a:rPr b="0" lang="fr-FR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8" name=""/>
          <p:cNvSpPr/>
          <p:nvPr/>
        </p:nvSpPr>
        <p:spPr>
          <a:xfrm>
            <a:off x="837720" y="3976560"/>
            <a:ext cx="518040" cy="501840"/>
          </a:xfrm>
          <a:prstGeom prst="ellipse">
            <a:avLst/>
          </a:prstGeom>
          <a:noFill/>
          <a:ln w="3816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ctr">
            <a:noAutofit/>
          </a:bodyPr>
          <a:p>
            <a:pPr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39" name=""/>
          <p:cNvSpPr/>
          <p:nvPr/>
        </p:nvSpPr>
        <p:spPr>
          <a:xfrm>
            <a:off x="4183920" y="4657320"/>
            <a:ext cx="518040" cy="501840"/>
          </a:xfrm>
          <a:prstGeom prst="ellipse">
            <a:avLst/>
          </a:prstGeom>
          <a:noFill/>
          <a:ln w="3816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ctr">
            <a:noAutofit/>
          </a:bodyPr>
          <a:p>
            <a:pPr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40" name=""/>
          <p:cNvSpPr/>
          <p:nvPr/>
        </p:nvSpPr>
        <p:spPr>
          <a:xfrm>
            <a:off x="3610080" y="5316480"/>
            <a:ext cx="1553040" cy="58644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Choisis la Mégane, on va avoir besoin d’une bonne autonomie pour aller jusqu’à Anglet !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41" name="" descr=""/>
          <p:cNvPicPr/>
          <p:nvPr/>
        </p:nvPicPr>
        <p:blipFill>
          <a:blip r:embed="rId5"/>
          <a:srcRect l="35204" t="49416" r="48950" b="26778"/>
          <a:stretch/>
        </p:blipFill>
        <p:spPr>
          <a:xfrm>
            <a:off x="3141720" y="5294520"/>
            <a:ext cx="390960" cy="397080"/>
          </a:xfrm>
          <a:prstGeom prst="rect">
            <a:avLst/>
          </a:prstGeom>
          <a:ln w="0">
            <a:noFill/>
          </a:ln>
        </p:spPr>
      </p:pic>
      <p:sp>
        <p:nvSpPr>
          <p:cNvPr id="242" name=""/>
          <p:cNvSpPr/>
          <p:nvPr/>
        </p:nvSpPr>
        <p:spPr>
          <a:xfrm>
            <a:off x="2062080" y="5668560"/>
            <a:ext cx="518040" cy="501840"/>
          </a:xfrm>
          <a:prstGeom prst="ellipse">
            <a:avLst/>
          </a:prstGeom>
          <a:noFill/>
          <a:ln w="3816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ctr">
            <a:noAutofit/>
          </a:bodyPr>
          <a:p>
            <a:pPr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243" name="" descr=""/>
          <p:cNvPicPr/>
          <p:nvPr/>
        </p:nvPicPr>
        <p:blipFill>
          <a:blip r:embed="rId6"/>
          <a:srcRect l="65661" t="73049" r="16478" b="2345"/>
          <a:stretch/>
        </p:blipFill>
        <p:spPr>
          <a:xfrm>
            <a:off x="7382520" y="4668480"/>
            <a:ext cx="440640" cy="410400"/>
          </a:xfrm>
          <a:prstGeom prst="rect">
            <a:avLst/>
          </a:prstGeom>
          <a:ln w="0">
            <a:noFill/>
          </a:ln>
        </p:spPr>
      </p:pic>
      <p:sp>
        <p:nvSpPr>
          <p:cNvPr id="244" name=""/>
          <p:cNvSpPr/>
          <p:nvPr/>
        </p:nvSpPr>
        <p:spPr>
          <a:xfrm>
            <a:off x="5727960" y="4654440"/>
            <a:ext cx="1625040" cy="33012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C’est une boite auto ! Je n’ai jamais conduit avec ça :-/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5" name=""/>
          <p:cNvSpPr/>
          <p:nvPr/>
        </p:nvSpPr>
        <p:spPr>
          <a:xfrm>
            <a:off x="6215040" y="5270400"/>
            <a:ext cx="1553040" cy="45576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T’inquiètes, cette voiture conduit (presque) toute seule...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46" name="" descr=""/>
          <p:cNvPicPr/>
          <p:nvPr/>
        </p:nvPicPr>
        <p:blipFill>
          <a:blip r:embed="rId7"/>
          <a:srcRect l="35204" t="49416" r="48950" b="26778"/>
          <a:stretch/>
        </p:blipFill>
        <p:spPr>
          <a:xfrm>
            <a:off x="5746680" y="5248440"/>
            <a:ext cx="390960" cy="397080"/>
          </a:xfrm>
          <a:prstGeom prst="rect">
            <a:avLst/>
          </a:prstGeom>
          <a:ln w="0">
            <a:noFill/>
          </a:ln>
        </p:spPr>
      </p:pic>
      <p:sp>
        <p:nvSpPr>
          <p:cNvPr id="247" name=""/>
          <p:cNvSpPr/>
          <p:nvPr/>
        </p:nvSpPr>
        <p:spPr>
          <a:xfrm>
            <a:off x="6560280" y="5665320"/>
            <a:ext cx="518040" cy="501840"/>
          </a:xfrm>
          <a:prstGeom prst="ellipse">
            <a:avLst/>
          </a:prstGeom>
          <a:noFill/>
          <a:ln w="3816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ctr">
            <a:noAutofit/>
          </a:bodyPr>
          <a:p>
            <a:pPr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CustomShape 107"/>
          <p:cNvSpPr/>
          <p:nvPr/>
        </p:nvSpPr>
        <p:spPr>
          <a:xfrm>
            <a:off x="457200" y="274680"/>
            <a:ext cx="8257320" cy="11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pc="-1" strike="noStrike">
                <a:solidFill>
                  <a:srgbClr val="e16c00"/>
                </a:solidFill>
                <a:latin typeface="Tahoma"/>
                <a:ea typeface="Tahoma"/>
              </a:rPr>
              <a:t>1</a:t>
            </a:r>
            <a:r>
              <a:rPr b="1" lang="fr-FR" sz="2400" spc="-1" strike="noStrike" baseline="33000">
                <a:solidFill>
                  <a:srgbClr val="e16c00"/>
                </a:solidFill>
                <a:latin typeface="Tahoma"/>
                <a:ea typeface="Tahoma"/>
              </a:rPr>
              <a:t>er</a:t>
            </a:r>
            <a:r>
              <a:rPr b="1" lang="fr-FR" sz="2400" spc="-1" strike="noStrike">
                <a:solidFill>
                  <a:srgbClr val="e16c00"/>
                </a:solidFill>
                <a:latin typeface="Tahoma"/>
                <a:ea typeface="Tahoma"/>
              </a:rPr>
              <a:t> niveau achevé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9" name="Line 26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250" name="Picture 2_ 25" descr="C:\wamp\www\VIRALGAMES_2012-Corporate\Graphs\Sources\Images\vague_bordure.png"/>
          <p:cNvPicPr/>
          <p:nvPr/>
        </p:nvPicPr>
        <p:blipFill>
          <a:blip r:embed="rId1"/>
          <a:stretch/>
        </p:blipFill>
        <p:spPr>
          <a:xfrm>
            <a:off x="8316360" y="0"/>
            <a:ext cx="811800" cy="6842160"/>
          </a:xfrm>
          <a:prstGeom prst="rect">
            <a:avLst/>
          </a:prstGeom>
          <a:ln w="0">
            <a:noFill/>
          </a:ln>
        </p:spPr>
      </p:pic>
      <p:sp>
        <p:nvSpPr>
          <p:cNvPr id="251" name="CustomShape 108"/>
          <p:cNvSpPr/>
          <p:nvPr/>
        </p:nvSpPr>
        <p:spPr>
          <a:xfrm>
            <a:off x="6553080" y="6356520"/>
            <a:ext cx="2117880" cy="34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9B771BC6-0110-49E2-8711-E7EB80A891A7}" type="slidenum">
              <a:rPr b="0" lang="fr-FR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2" name="CustomShape 109"/>
          <p:cNvSpPr/>
          <p:nvPr/>
        </p:nvSpPr>
        <p:spPr>
          <a:xfrm>
            <a:off x="4464000" y="1080000"/>
            <a:ext cx="3236040" cy="557604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53" name="" descr=""/>
          <p:cNvPicPr/>
          <p:nvPr/>
        </p:nvPicPr>
        <p:blipFill>
          <a:blip r:embed="rId2"/>
          <a:srcRect l="65661" t="73049" r="16478" b="2345"/>
          <a:stretch/>
        </p:blipFill>
        <p:spPr>
          <a:xfrm>
            <a:off x="7238520" y="1501920"/>
            <a:ext cx="440640" cy="410400"/>
          </a:xfrm>
          <a:prstGeom prst="rect">
            <a:avLst/>
          </a:prstGeom>
          <a:ln w="0">
            <a:noFill/>
          </a:ln>
        </p:spPr>
      </p:pic>
      <p:sp>
        <p:nvSpPr>
          <p:cNvPr id="254" name=""/>
          <p:cNvSpPr/>
          <p:nvPr/>
        </p:nvSpPr>
        <p:spPr>
          <a:xfrm>
            <a:off x="4529160" y="6008760"/>
            <a:ext cx="3095640" cy="359280"/>
          </a:xfrm>
          <a:prstGeom prst="rect">
            <a:avLst/>
          </a:prstGeom>
          <a:solidFill>
            <a:srgbClr val="ffb66c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Ouvrir la carte de France IGN que j’ai toujours sur moi, en hommage à mon grand-père.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5" name=""/>
          <p:cNvSpPr/>
          <p:nvPr/>
        </p:nvSpPr>
        <p:spPr>
          <a:xfrm>
            <a:off x="4536000" y="1156680"/>
            <a:ext cx="3088800" cy="20952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09:00 GMT+1 / Le bureau de Marc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6" name=""/>
          <p:cNvSpPr/>
          <p:nvPr/>
        </p:nvSpPr>
        <p:spPr>
          <a:xfrm>
            <a:off x="5106240" y="1573920"/>
            <a:ext cx="2102760" cy="24408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Voilà, c’est réservé !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7" name=""/>
          <p:cNvSpPr/>
          <p:nvPr/>
        </p:nvSpPr>
        <p:spPr>
          <a:xfrm>
            <a:off x="4998240" y="4128840"/>
            <a:ext cx="1035720" cy="25560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Pas si vite Marc !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58" name="" descr=""/>
          <p:cNvPicPr/>
          <p:nvPr/>
        </p:nvPicPr>
        <p:blipFill>
          <a:blip r:embed="rId3"/>
          <a:srcRect l="35204" t="49416" r="48950" b="26778"/>
          <a:stretch/>
        </p:blipFill>
        <p:spPr>
          <a:xfrm>
            <a:off x="4529880" y="4106880"/>
            <a:ext cx="390960" cy="397080"/>
          </a:xfrm>
          <a:prstGeom prst="rect">
            <a:avLst/>
          </a:prstGeom>
          <a:ln w="0">
            <a:noFill/>
          </a:ln>
        </p:spPr>
      </p:pic>
      <p:sp>
        <p:nvSpPr>
          <p:cNvPr id="259" name=""/>
          <p:cNvSpPr/>
          <p:nvPr/>
        </p:nvSpPr>
        <p:spPr>
          <a:xfrm>
            <a:off x="4998240" y="4478400"/>
            <a:ext cx="2398320" cy="24912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Il faut planifier notre voyage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60" name="" descr=""/>
          <p:cNvPicPr/>
          <p:nvPr/>
        </p:nvPicPr>
        <p:blipFill>
          <a:blip r:embed="rId4"/>
          <a:stretch/>
        </p:blipFill>
        <p:spPr>
          <a:xfrm>
            <a:off x="4994640" y="2066760"/>
            <a:ext cx="1592640" cy="1018080"/>
          </a:xfrm>
          <a:prstGeom prst="rect">
            <a:avLst/>
          </a:prstGeom>
          <a:ln w="0">
            <a:noFill/>
          </a:ln>
        </p:spPr>
      </p:pic>
      <p:pic>
        <p:nvPicPr>
          <p:cNvPr id="261" name="" descr=""/>
          <p:cNvPicPr/>
          <p:nvPr/>
        </p:nvPicPr>
        <p:blipFill>
          <a:blip r:embed="rId5"/>
          <a:srcRect l="25104" t="15268" r="25737" b="18493"/>
          <a:stretch/>
        </p:blipFill>
        <p:spPr>
          <a:xfrm>
            <a:off x="4464000" y="2009880"/>
            <a:ext cx="412560" cy="416880"/>
          </a:xfrm>
          <a:prstGeom prst="rect">
            <a:avLst/>
          </a:prstGeom>
          <a:ln w="0">
            <a:noFill/>
          </a:ln>
        </p:spPr>
      </p:pic>
      <p:pic>
        <p:nvPicPr>
          <p:cNvPr id="262" name="" descr=""/>
          <p:cNvPicPr/>
          <p:nvPr/>
        </p:nvPicPr>
        <p:blipFill>
          <a:blip r:embed="rId6"/>
          <a:srcRect l="65661" t="73049" r="16478" b="2345"/>
          <a:stretch/>
        </p:blipFill>
        <p:spPr>
          <a:xfrm>
            <a:off x="7192800" y="3197880"/>
            <a:ext cx="440640" cy="410400"/>
          </a:xfrm>
          <a:prstGeom prst="rect">
            <a:avLst/>
          </a:prstGeom>
          <a:ln w="0">
            <a:noFill/>
          </a:ln>
        </p:spPr>
      </p:pic>
      <p:sp>
        <p:nvSpPr>
          <p:cNvPr id="263" name=""/>
          <p:cNvSpPr/>
          <p:nvPr/>
        </p:nvSpPr>
        <p:spPr>
          <a:xfrm>
            <a:off x="4775400" y="3269880"/>
            <a:ext cx="2135880" cy="24408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Parfait, j’ai reçu le sms de confirmation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4" name=""/>
          <p:cNvSpPr/>
          <p:nvPr/>
        </p:nvSpPr>
        <p:spPr>
          <a:xfrm>
            <a:off x="4775400" y="3655440"/>
            <a:ext cx="2135880" cy="34920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Sophie, rejoins moi au parking, je vais récupérer la voiture !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65" name="" descr=""/>
          <p:cNvPicPr/>
          <p:nvPr/>
        </p:nvPicPr>
        <p:blipFill>
          <a:blip r:embed="rId7"/>
          <a:srcRect l="65661" t="73049" r="16478" b="2345"/>
          <a:stretch/>
        </p:blipFill>
        <p:spPr>
          <a:xfrm>
            <a:off x="7179840" y="4818240"/>
            <a:ext cx="440640" cy="410400"/>
          </a:xfrm>
          <a:prstGeom prst="rect">
            <a:avLst/>
          </a:prstGeom>
          <a:ln w="0">
            <a:noFill/>
          </a:ln>
        </p:spPr>
      </p:pic>
      <p:sp>
        <p:nvSpPr>
          <p:cNvPr id="266" name=""/>
          <p:cNvSpPr/>
          <p:nvPr/>
        </p:nvSpPr>
        <p:spPr>
          <a:xfrm>
            <a:off x="5014440" y="4890240"/>
            <a:ext cx="2135880" cy="24408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Planifier mes vacances, ça je sais faire !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7" name=""/>
          <p:cNvSpPr/>
          <p:nvPr/>
        </p:nvSpPr>
        <p:spPr>
          <a:xfrm>
            <a:off x="4529160" y="5314320"/>
            <a:ext cx="3095640" cy="265320"/>
          </a:xfrm>
          <a:prstGeom prst="rect">
            <a:avLst/>
          </a:prstGeom>
          <a:solidFill>
            <a:srgbClr val="ffb66c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Aller sur Google Maps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8" name=""/>
          <p:cNvSpPr/>
          <p:nvPr/>
        </p:nvSpPr>
        <p:spPr>
          <a:xfrm>
            <a:off x="4529160" y="5663880"/>
            <a:ext cx="3095640" cy="265320"/>
          </a:xfrm>
          <a:prstGeom prst="rect">
            <a:avLst/>
          </a:prstGeom>
          <a:solidFill>
            <a:srgbClr val="81d41a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Ouvrir l’app ZeWatt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9" name=""/>
          <p:cNvSpPr/>
          <p:nvPr/>
        </p:nvSpPr>
        <p:spPr>
          <a:xfrm>
            <a:off x="957600" y="5318280"/>
            <a:ext cx="2824200" cy="25560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C’est  bien mais où peut on voir les bornes de recharge ?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70" name="" descr=""/>
          <p:cNvPicPr/>
          <p:nvPr/>
        </p:nvPicPr>
        <p:blipFill>
          <a:blip r:embed="rId8"/>
          <a:srcRect l="35204" t="49416" r="48950" b="26778"/>
          <a:stretch/>
        </p:blipFill>
        <p:spPr>
          <a:xfrm>
            <a:off x="489240" y="5224320"/>
            <a:ext cx="390960" cy="397080"/>
          </a:xfrm>
          <a:prstGeom prst="rect">
            <a:avLst/>
          </a:prstGeom>
          <a:ln w="0">
            <a:noFill/>
          </a:ln>
        </p:spPr>
      </p:pic>
      <p:sp>
        <p:nvSpPr>
          <p:cNvPr id="271" name=""/>
          <p:cNvSpPr/>
          <p:nvPr/>
        </p:nvSpPr>
        <p:spPr>
          <a:xfrm>
            <a:off x="3925800" y="5366880"/>
            <a:ext cx="378000" cy="174960"/>
          </a:xfrm>
          <a:prstGeom prst="leftArrow">
            <a:avLst>
              <a:gd name="adj1" fmla="val 50000"/>
              <a:gd name="adj2" fmla="val 53717"/>
            </a:avLst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3560" bIns="43560" anchor="ctr">
            <a:noAutofit/>
          </a:bodyPr>
          <a:p>
            <a:pPr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72" name=""/>
          <p:cNvSpPr/>
          <p:nvPr/>
        </p:nvSpPr>
        <p:spPr>
          <a:xfrm>
            <a:off x="934920" y="6040080"/>
            <a:ext cx="2824200" cy="36648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Les sentiers équestres sont bien indiqués… Mais les bornes de recharge sont où ?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73" name="" descr=""/>
          <p:cNvPicPr/>
          <p:nvPr/>
        </p:nvPicPr>
        <p:blipFill>
          <a:blip r:embed="rId9"/>
          <a:srcRect l="35204" t="49416" r="48950" b="26778"/>
          <a:stretch/>
        </p:blipFill>
        <p:spPr>
          <a:xfrm>
            <a:off x="466560" y="5946120"/>
            <a:ext cx="390960" cy="397080"/>
          </a:xfrm>
          <a:prstGeom prst="rect">
            <a:avLst/>
          </a:prstGeom>
          <a:ln w="0">
            <a:noFill/>
          </a:ln>
        </p:spPr>
      </p:pic>
      <p:sp>
        <p:nvSpPr>
          <p:cNvPr id="274" name=""/>
          <p:cNvSpPr/>
          <p:nvPr/>
        </p:nvSpPr>
        <p:spPr>
          <a:xfrm>
            <a:off x="3925800" y="6086880"/>
            <a:ext cx="378000" cy="174960"/>
          </a:xfrm>
          <a:prstGeom prst="leftArrow">
            <a:avLst>
              <a:gd name="adj1" fmla="val 50000"/>
              <a:gd name="adj2" fmla="val 53717"/>
            </a:avLst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3560" bIns="43560" anchor="ctr">
            <a:noAutofit/>
          </a:bodyPr>
          <a:p>
            <a:pPr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CustomShape 103"/>
          <p:cNvSpPr/>
          <p:nvPr/>
        </p:nvSpPr>
        <p:spPr>
          <a:xfrm>
            <a:off x="457200" y="274680"/>
            <a:ext cx="8257320" cy="11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pc="-1" strike="noStrike">
                <a:solidFill>
                  <a:srgbClr val="e16c00"/>
                </a:solidFill>
                <a:latin typeface="Tahoma"/>
                <a:ea typeface="Tahoma"/>
              </a:rPr>
              <a:t>Je définis mon parcours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6" name="Line 25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277" name="Picture 2_ 24" descr="C:\wamp\www\VIRALGAMES_2012-Corporate\Graphs\Sources\Images\vague_bordure.png"/>
          <p:cNvPicPr/>
          <p:nvPr/>
        </p:nvPicPr>
        <p:blipFill>
          <a:blip r:embed="rId1"/>
          <a:stretch/>
        </p:blipFill>
        <p:spPr>
          <a:xfrm>
            <a:off x="8316360" y="0"/>
            <a:ext cx="811800" cy="6842160"/>
          </a:xfrm>
          <a:prstGeom prst="rect">
            <a:avLst/>
          </a:prstGeom>
          <a:ln w="0">
            <a:noFill/>
          </a:ln>
        </p:spPr>
      </p:pic>
      <p:sp>
        <p:nvSpPr>
          <p:cNvPr id="278" name="CustomShape 104"/>
          <p:cNvSpPr/>
          <p:nvPr/>
        </p:nvSpPr>
        <p:spPr>
          <a:xfrm>
            <a:off x="6553080" y="6356520"/>
            <a:ext cx="2117880" cy="34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8B3FB451-22CD-45D0-A144-A764F86827B8}" type="slidenum">
              <a:rPr b="0" lang="fr-FR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9" name="CustomShape 105"/>
          <p:cNvSpPr/>
          <p:nvPr/>
        </p:nvSpPr>
        <p:spPr>
          <a:xfrm>
            <a:off x="4464000" y="1080000"/>
            <a:ext cx="3236040" cy="557604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80" name="" descr=""/>
          <p:cNvPicPr/>
          <p:nvPr/>
        </p:nvPicPr>
        <p:blipFill>
          <a:blip r:embed="rId2"/>
          <a:srcRect l="65661" t="73049" r="16478" b="2345"/>
          <a:stretch/>
        </p:blipFill>
        <p:spPr>
          <a:xfrm>
            <a:off x="7238520" y="2797920"/>
            <a:ext cx="440640" cy="410400"/>
          </a:xfrm>
          <a:prstGeom prst="rect">
            <a:avLst/>
          </a:prstGeom>
          <a:ln w="0">
            <a:noFill/>
          </a:ln>
        </p:spPr>
      </p:pic>
      <p:sp>
        <p:nvSpPr>
          <p:cNvPr id="281" name=""/>
          <p:cNvSpPr/>
          <p:nvPr/>
        </p:nvSpPr>
        <p:spPr>
          <a:xfrm>
            <a:off x="4602240" y="3884760"/>
            <a:ext cx="2590560" cy="347760"/>
          </a:xfrm>
          <a:prstGeom prst="rect">
            <a:avLst/>
          </a:prstGeom>
          <a:solidFill>
            <a:srgbClr val="ffb66c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Peu importe, nous chercherons une recharge à proximité quand la batterie sera sous les 10 %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2" name=""/>
          <p:cNvSpPr/>
          <p:nvPr/>
        </p:nvSpPr>
        <p:spPr>
          <a:xfrm>
            <a:off x="4536000" y="1156680"/>
            <a:ext cx="3088800" cy="20952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09:00 GMT+1 / Le bureau de Marc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3" name=""/>
          <p:cNvSpPr/>
          <p:nvPr/>
        </p:nvSpPr>
        <p:spPr>
          <a:xfrm>
            <a:off x="4998240" y="3300840"/>
            <a:ext cx="2397240" cy="34020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A ton avis combien de fois devrons nous nous arrêter pour recharger ?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84" name="" descr=""/>
          <p:cNvPicPr/>
          <p:nvPr/>
        </p:nvPicPr>
        <p:blipFill>
          <a:blip r:embed="rId3"/>
          <a:srcRect l="35204" t="49416" r="48950" b="26778"/>
          <a:stretch/>
        </p:blipFill>
        <p:spPr>
          <a:xfrm>
            <a:off x="4529880" y="3278880"/>
            <a:ext cx="390960" cy="397080"/>
          </a:xfrm>
          <a:prstGeom prst="rect">
            <a:avLst/>
          </a:prstGeom>
          <a:ln w="0">
            <a:noFill/>
          </a:ln>
        </p:spPr>
      </p:pic>
      <p:sp>
        <p:nvSpPr>
          <p:cNvPr id="285" name=""/>
          <p:cNvSpPr/>
          <p:nvPr/>
        </p:nvSpPr>
        <p:spPr>
          <a:xfrm>
            <a:off x="4710240" y="2822400"/>
            <a:ext cx="2398320" cy="36360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Toulouse – Anglet… C’est environ 320Km...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86" name="" descr=""/>
          <p:cNvPicPr/>
          <p:nvPr/>
        </p:nvPicPr>
        <p:blipFill>
          <a:blip r:embed="rId4"/>
          <a:srcRect l="65661" t="73049" r="16478" b="2345"/>
          <a:stretch/>
        </p:blipFill>
        <p:spPr>
          <a:xfrm>
            <a:off x="7241760" y="3848760"/>
            <a:ext cx="440640" cy="410400"/>
          </a:xfrm>
          <a:prstGeom prst="rect">
            <a:avLst/>
          </a:prstGeom>
          <a:ln w="0">
            <a:noFill/>
          </a:ln>
        </p:spPr>
      </p:pic>
      <p:sp>
        <p:nvSpPr>
          <p:cNvPr id="287" name=""/>
          <p:cNvSpPr/>
          <p:nvPr/>
        </p:nvSpPr>
        <p:spPr>
          <a:xfrm>
            <a:off x="4602240" y="4306320"/>
            <a:ext cx="2590560" cy="575280"/>
          </a:xfrm>
          <a:prstGeom prst="rect">
            <a:avLst/>
          </a:prstGeom>
          <a:solidFill>
            <a:srgbClr val="ffb66c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1 fois : l’autonomie de la mégane est de 250Km. Nous ferons 1 arrêt avec une recharge à 100 % + 1 arrêt avec une petite charge juste suffisante pour arriver à destination.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8" name=""/>
          <p:cNvSpPr/>
          <p:nvPr/>
        </p:nvSpPr>
        <p:spPr>
          <a:xfrm>
            <a:off x="4602240" y="4979880"/>
            <a:ext cx="2590560" cy="494280"/>
          </a:xfrm>
          <a:prstGeom prst="rect">
            <a:avLst/>
          </a:prstGeom>
          <a:solidFill>
            <a:srgbClr val="81d41a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1 fois en suivant les recommandations de la sécurité routière : arrêtons nous toutes les 2 heures. Sur autoroute cela veut dire tous les 200Km environ.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9" name=""/>
          <p:cNvSpPr/>
          <p:nvPr/>
        </p:nvSpPr>
        <p:spPr>
          <a:xfrm>
            <a:off x="1626840" y="3659400"/>
            <a:ext cx="2397240" cy="63648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Tu plaisantes ? C’est trop risqué ! Il faut chercher une borne dès qu’on descend sous les 20 % de batterie. Et nous ne sommes pas sûr de trouver une borne disponible n’importe où...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90" name="" descr=""/>
          <p:cNvPicPr/>
          <p:nvPr/>
        </p:nvPicPr>
        <p:blipFill>
          <a:blip r:embed="rId5"/>
          <a:srcRect l="35204" t="49416" r="48950" b="26778"/>
          <a:stretch/>
        </p:blipFill>
        <p:spPr>
          <a:xfrm>
            <a:off x="1158480" y="3823920"/>
            <a:ext cx="390960" cy="397080"/>
          </a:xfrm>
          <a:prstGeom prst="rect">
            <a:avLst/>
          </a:prstGeom>
          <a:ln w="0">
            <a:noFill/>
          </a:ln>
        </p:spPr>
      </p:pic>
      <p:sp>
        <p:nvSpPr>
          <p:cNvPr id="291" name=""/>
          <p:cNvSpPr/>
          <p:nvPr/>
        </p:nvSpPr>
        <p:spPr>
          <a:xfrm>
            <a:off x="4133880" y="3970080"/>
            <a:ext cx="378000" cy="174960"/>
          </a:xfrm>
          <a:prstGeom prst="leftArrow">
            <a:avLst>
              <a:gd name="adj1" fmla="val 50000"/>
              <a:gd name="adj2" fmla="val 53717"/>
            </a:avLst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3560" bIns="43560" anchor="ctr">
            <a:noAutofit/>
          </a:bodyPr>
          <a:p>
            <a:pPr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92" name=""/>
          <p:cNvSpPr/>
          <p:nvPr/>
        </p:nvSpPr>
        <p:spPr>
          <a:xfrm>
            <a:off x="1640160" y="4447440"/>
            <a:ext cx="2397240" cy="101340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Cela peut sembler optimal… Mais en fait non.</a:t>
            </a:r>
            <a:br>
              <a:rPr sz="800"/>
            </a:b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- D’une part cela va t’obliger à conduire plus de 2h d’affilié ce qui est dangereux du point de vue de la sécurité routière.</a:t>
            </a:r>
            <a:br>
              <a:rPr sz="800"/>
            </a:b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- Ensuite la charge est beaucoup plus lente de 80 à 100%. Nous risquons de perdre beaucoup de temps pour recharger la batterie à 100 %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93" name="" descr=""/>
          <p:cNvPicPr/>
          <p:nvPr/>
        </p:nvPicPr>
        <p:blipFill>
          <a:blip r:embed="rId6"/>
          <a:srcRect l="35204" t="49416" r="48950" b="26778"/>
          <a:stretch/>
        </p:blipFill>
        <p:spPr>
          <a:xfrm>
            <a:off x="1171800" y="4425480"/>
            <a:ext cx="390960" cy="397080"/>
          </a:xfrm>
          <a:prstGeom prst="rect">
            <a:avLst/>
          </a:prstGeom>
          <a:ln w="0">
            <a:noFill/>
          </a:ln>
        </p:spPr>
      </p:pic>
      <p:sp>
        <p:nvSpPr>
          <p:cNvPr id="294" name=""/>
          <p:cNvSpPr/>
          <p:nvPr/>
        </p:nvSpPr>
        <p:spPr>
          <a:xfrm>
            <a:off x="4133880" y="4546080"/>
            <a:ext cx="378000" cy="174960"/>
          </a:xfrm>
          <a:prstGeom prst="leftArrow">
            <a:avLst>
              <a:gd name="adj1" fmla="val 50000"/>
              <a:gd name="adj2" fmla="val 53717"/>
            </a:avLst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3560" bIns="43560" anchor="ctr">
            <a:noAutofit/>
          </a:bodyPr>
          <a:p>
            <a:pPr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95" name=""/>
          <p:cNvSpPr/>
          <p:nvPr/>
        </p:nvSpPr>
        <p:spPr>
          <a:xfrm>
            <a:off x="5011560" y="5613120"/>
            <a:ext cx="2397240" cy="47628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Je suis d’accord. Profitons des temps de recharge pour nous reposer et rester en contact avec nos équipes !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96" name="" descr=""/>
          <p:cNvPicPr/>
          <p:nvPr/>
        </p:nvPicPr>
        <p:blipFill>
          <a:blip r:embed="rId7"/>
          <a:srcRect l="35204" t="49416" r="48950" b="26778"/>
          <a:stretch/>
        </p:blipFill>
        <p:spPr>
          <a:xfrm>
            <a:off x="4543200" y="5591160"/>
            <a:ext cx="390960" cy="397080"/>
          </a:xfrm>
          <a:prstGeom prst="rect">
            <a:avLst/>
          </a:prstGeom>
          <a:ln w="0">
            <a:noFill/>
          </a:ln>
        </p:spPr>
      </p:pic>
      <p:pic>
        <p:nvPicPr>
          <p:cNvPr id="297" name="" descr=""/>
          <p:cNvPicPr/>
          <p:nvPr/>
        </p:nvPicPr>
        <p:blipFill>
          <a:blip r:embed="rId8"/>
          <a:srcRect l="4093" t="8284" r="12157" b="43421"/>
          <a:stretch/>
        </p:blipFill>
        <p:spPr>
          <a:xfrm>
            <a:off x="5459760" y="1551240"/>
            <a:ext cx="1058400" cy="1122480"/>
          </a:xfrm>
          <a:prstGeom prst="rect">
            <a:avLst/>
          </a:prstGeom>
          <a:ln w="0">
            <a:noFill/>
          </a:ln>
        </p:spPr>
      </p:pic>
      <p:sp>
        <p:nvSpPr>
          <p:cNvPr id="298" name=""/>
          <p:cNvSpPr/>
          <p:nvPr/>
        </p:nvSpPr>
        <p:spPr>
          <a:xfrm>
            <a:off x="2566080" y="1782720"/>
            <a:ext cx="2302920" cy="760320"/>
          </a:xfrm>
          <a:prstGeom prst="wedgeRoundRectCallout">
            <a:avLst>
              <a:gd name="adj1" fmla="val 91433"/>
              <a:gd name="adj2" fmla="val -16761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1100" spc="-1" strike="noStrike">
                <a:solidFill>
                  <a:srgbClr val="000000"/>
                </a:solidFill>
                <a:latin typeface="Arial"/>
                <a:ea typeface="DejaVu Sans"/>
              </a:rPr>
              <a:t>Screen ZeWatt</a:t>
            </a:r>
            <a:endParaRPr b="0" lang="fr-FR" sz="11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99" name="" descr=""/>
          <p:cNvPicPr/>
          <p:nvPr/>
        </p:nvPicPr>
        <p:blipFill>
          <a:blip r:embed="rId9"/>
          <a:srcRect l="65661" t="73049" r="16478" b="2345"/>
          <a:stretch/>
        </p:blipFill>
        <p:spPr>
          <a:xfrm>
            <a:off x="7167240" y="6173280"/>
            <a:ext cx="440640" cy="410400"/>
          </a:xfrm>
          <a:prstGeom prst="rect">
            <a:avLst/>
          </a:prstGeom>
          <a:ln w="0">
            <a:noFill/>
          </a:ln>
        </p:spPr>
      </p:pic>
      <p:sp>
        <p:nvSpPr>
          <p:cNvPr id="300" name=""/>
          <p:cNvSpPr/>
          <p:nvPr/>
        </p:nvSpPr>
        <p:spPr>
          <a:xfrm>
            <a:off x="4700880" y="6221160"/>
            <a:ext cx="2397240" cy="34884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Je vais au parking, j’ai hâte de voir notre voiture !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CustomShape 115"/>
          <p:cNvSpPr/>
          <p:nvPr/>
        </p:nvSpPr>
        <p:spPr>
          <a:xfrm>
            <a:off x="457200" y="274680"/>
            <a:ext cx="8257320" cy="11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pc="-1" strike="noStrike">
                <a:solidFill>
                  <a:srgbClr val="e16c00"/>
                </a:solidFill>
                <a:latin typeface="Tahoma"/>
                <a:ea typeface="Tahoma"/>
              </a:rPr>
              <a:t>J’ouvre le véhicule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2" name="Line 28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303" name="Picture 2_ 27" descr="C:\wamp\www\VIRALGAMES_2012-Corporate\Graphs\Sources\Images\vague_bordure.png"/>
          <p:cNvPicPr/>
          <p:nvPr/>
        </p:nvPicPr>
        <p:blipFill>
          <a:blip r:embed="rId1"/>
          <a:stretch/>
        </p:blipFill>
        <p:spPr>
          <a:xfrm>
            <a:off x="8316360" y="0"/>
            <a:ext cx="811800" cy="6842160"/>
          </a:xfrm>
          <a:prstGeom prst="rect">
            <a:avLst/>
          </a:prstGeom>
          <a:ln w="0">
            <a:noFill/>
          </a:ln>
        </p:spPr>
      </p:pic>
      <p:sp>
        <p:nvSpPr>
          <p:cNvPr id="304" name="CustomShape 116"/>
          <p:cNvSpPr/>
          <p:nvPr/>
        </p:nvSpPr>
        <p:spPr>
          <a:xfrm>
            <a:off x="6553080" y="6356520"/>
            <a:ext cx="2117880" cy="34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32ED2206-9B1A-477E-A954-DFA230020C9C}" type="slidenum">
              <a:rPr b="0" lang="fr-FR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5" name="CustomShape 117"/>
          <p:cNvSpPr/>
          <p:nvPr/>
        </p:nvSpPr>
        <p:spPr>
          <a:xfrm>
            <a:off x="4464000" y="1080000"/>
            <a:ext cx="3236040" cy="557604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06" name="" descr=""/>
          <p:cNvPicPr/>
          <p:nvPr/>
        </p:nvPicPr>
        <p:blipFill>
          <a:blip r:embed="rId2"/>
          <a:srcRect l="65661" t="73049" r="16478" b="2345"/>
          <a:stretch/>
        </p:blipFill>
        <p:spPr>
          <a:xfrm>
            <a:off x="7180200" y="4308120"/>
            <a:ext cx="440640" cy="410400"/>
          </a:xfrm>
          <a:prstGeom prst="rect">
            <a:avLst/>
          </a:prstGeom>
          <a:ln w="0">
            <a:noFill/>
          </a:ln>
        </p:spPr>
      </p:pic>
      <p:sp>
        <p:nvSpPr>
          <p:cNvPr id="307" name=""/>
          <p:cNvSpPr/>
          <p:nvPr/>
        </p:nvSpPr>
        <p:spPr>
          <a:xfrm>
            <a:off x="5011560" y="3129120"/>
            <a:ext cx="2095920" cy="36468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La réservation a été faite sur ton téléphone, c’est toi qui a la clé !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08" name="" descr=""/>
          <p:cNvPicPr/>
          <p:nvPr/>
        </p:nvPicPr>
        <p:blipFill>
          <a:blip r:embed="rId3"/>
          <a:srcRect l="35204" t="49416" r="48950" b="26778"/>
          <a:stretch/>
        </p:blipFill>
        <p:spPr>
          <a:xfrm>
            <a:off x="4543200" y="3107160"/>
            <a:ext cx="390960" cy="397080"/>
          </a:xfrm>
          <a:prstGeom prst="rect">
            <a:avLst/>
          </a:prstGeom>
          <a:ln w="0">
            <a:noFill/>
          </a:ln>
        </p:spPr>
      </p:pic>
      <p:pic>
        <p:nvPicPr>
          <p:cNvPr id="309" name="" descr=""/>
          <p:cNvPicPr/>
          <p:nvPr/>
        </p:nvPicPr>
        <p:blipFill>
          <a:blip r:embed="rId4"/>
          <a:stretch/>
        </p:blipFill>
        <p:spPr>
          <a:xfrm>
            <a:off x="4602240" y="1183680"/>
            <a:ext cx="2976480" cy="1734120"/>
          </a:xfrm>
          <a:prstGeom prst="rect">
            <a:avLst/>
          </a:prstGeom>
          <a:ln w="0">
            <a:noFill/>
          </a:ln>
        </p:spPr>
      </p:pic>
      <p:sp>
        <p:nvSpPr>
          <p:cNvPr id="310" name=""/>
          <p:cNvSpPr/>
          <p:nvPr/>
        </p:nvSpPr>
        <p:spPr>
          <a:xfrm>
            <a:off x="4536000" y="1156680"/>
            <a:ext cx="3088800" cy="20952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09:30 GMT+1 / Le parking Orange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1" name=""/>
          <p:cNvSpPr/>
          <p:nvPr/>
        </p:nvSpPr>
        <p:spPr>
          <a:xfrm>
            <a:off x="4529160" y="4774320"/>
            <a:ext cx="2598120" cy="265320"/>
          </a:xfrm>
          <a:prstGeom prst="rect">
            <a:avLst/>
          </a:prstGeom>
          <a:solidFill>
            <a:srgbClr val="81d41a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Ouvrir l’app OAP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2" name=""/>
          <p:cNvSpPr/>
          <p:nvPr/>
        </p:nvSpPr>
        <p:spPr>
          <a:xfrm>
            <a:off x="5011560" y="3622680"/>
            <a:ext cx="1742400" cy="36468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Récupère la voiture, je t’attends à la sortie du parking.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3" name=""/>
          <p:cNvSpPr/>
          <p:nvPr/>
        </p:nvSpPr>
        <p:spPr>
          <a:xfrm>
            <a:off x="4529160" y="5123880"/>
            <a:ext cx="2598120" cy="265320"/>
          </a:xfrm>
          <a:prstGeom prst="rect">
            <a:avLst/>
          </a:prstGeom>
          <a:solidFill>
            <a:srgbClr val="ffb66c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Ouvrir la portière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4" name=""/>
          <p:cNvSpPr/>
          <p:nvPr/>
        </p:nvSpPr>
        <p:spPr>
          <a:xfrm>
            <a:off x="4529160" y="5473440"/>
            <a:ext cx="2598120" cy="265320"/>
          </a:xfrm>
          <a:prstGeom prst="rect">
            <a:avLst/>
          </a:prstGeom>
          <a:solidFill>
            <a:srgbClr val="ffb66c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Chercher dans mes poches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5" name=""/>
          <p:cNvSpPr/>
          <p:nvPr/>
        </p:nvSpPr>
        <p:spPr>
          <a:xfrm>
            <a:off x="4527360" y="4303080"/>
            <a:ext cx="2600640" cy="36468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… </a:t>
            </a: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Sophie dit que j’ai la clé… Mais où ?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6" name=""/>
          <p:cNvSpPr/>
          <p:nvPr/>
        </p:nvSpPr>
        <p:spPr>
          <a:xfrm>
            <a:off x="1008720" y="5128200"/>
            <a:ext cx="2824200" cy="25560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C’est fermé évidemment...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7" name=""/>
          <p:cNvSpPr/>
          <p:nvPr/>
        </p:nvSpPr>
        <p:spPr>
          <a:xfrm>
            <a:off x="3976920" y="5176800"/>
            <a:ext cx="378000" cy="174960"/>
          </a:xfrm>
          <a:prstGeom prst="leftArrow">
            <a:avLst>
              <a:gd name="adj1" fmla="val 50000"/>
              <a:gd name="adj2" fmla="val 53717"/>
            </a:avLst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3560" bIns="43560" anchor="ctr">
            <a:noAutofit/>
          </a:bodyPr>
          <a:p>
            <a:pPr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18" name=""/>
          <p:cNvSpPr/>
          <p:nvPr/>
        </p:nvSpPr>
        <p:spPr>
          <a:xfrm>
            <a:off x="986040" y="5490000"/>
            <a:ext cx="2824200" cy="36648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Tiens, j’ai trouvé un vieux trombone… Peut être qu’avec un peu de dextérité… Non ce n’est pas une bonne idée...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9" name=""/>
          <p:cNvSpPr/>
          <p:nvPr/>
        </p:nvSpPr>
        <p:spPr>
          <a:xfrm>
            <a:off x="3976920" y="5536800"/>
            <a:ext cx="378000" cy="174960"/>
          </a:xfrm>
          <a:prstGeom prst="leftArrow">
            <a:avLst>
              <a:gd name="adj1" fmla="val 50000"/>
              <a:gd name="adj2" fmla="val 53717"/>
            </a:avLst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3560" bIns="43560" anchor="ctr">
            <a:noAutofit/>
          </a:bodyPr>
          <a:p>
            <a:pPr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" descr=""/>
          <p:cNvPicPr/>
          <p:nvPr/>
        </p:nvPicPr>
        <p:blipFill>
          <a:blip r:embed="rId1"/>
          <a:stretch/>
        </p:blipFill>
        <p:spPr>
          <a:xfrm>
            <a:off x="3070080" y="1734840"/>
            <a:ext cx="2109600" cy="4567680"/>
          </a:xfrm>
          <a:prstGeom prst="rect">
            <a:avLst/>
          </a:prstGeom>
          <a:ln w="0">
            <a:noFill/>
          </a:ln>
        </p:spPr>
      </p:pic>
      <p:pic>
        <p:nvPicPr>
          <p:cNvPr id="321" name="" descr=""/>
          <p:cNvPicPr/>
          <p:nvPr/>
        </p:nvPicPr>
        <p:blipFill>
          <a:blip r:embed="rId2"/>
          <a:stretch/>
        </p:blipFill>
        <p:spPr>
          <a:xfrm>
            <a:off x="333720" y="1719360"/>
            <a:ext cx="2119320" cy="4589280"/>
          </a:xfrm>
          <a:prstGeom prst="rect">
            <a:avLst/>
          </a:prstGeom>
          <a:ln w="0">
            <a:noFill/>
          </a:ln>
        </p:spPr>
      </p:pic>
      <p:sp>
        <p:nvSpPr>
          <p:cNvPr id="322" name="CustomShape 122"/>
          <p:cNvSpPr/>
          <p:nvPr/>
        </p:nvSpPr>
        <p:spPr>
          <a:xfrm>
            <a:off x="457200" y="274680"/>
            <a:ext cx="8257320" cy="11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pc="-1" strike="noStrike">
                <a:solidFill>
                  <a:srgbClr val="e16c00"/>
                </a:solidFill>
                <a:latin typeface="Tahoma"/>
                <a:ea typeface="Tahoma"/>
              </a:rPr>
              <a:t>J’ouvre le véhicule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3" name="Line 31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324" name="Picture 2_ 30" descr="C:\wamp\www\VIRALGAMES_2012-Corporate\Graphs\Sources\Images\vague_bordure.png"/>
          <p:cNvPicPr/>
          <p:nvPr/>
        </p:nvPicPr>
        <p:blipFill>
          <a:blip r:embed="rId3"/>
          <a:stretch/>
        </p:blipFill>
        <p:spPr>
          <a:xfrm>
            <a:off x="8316360" y="0"/>
            <a:ext cx="811800" cy="6842160"/>
          </a:xfrm>
          <a:prstGeom prst="rect">
            <a:avLst/>
          </a:prstGeom>
          <a:ln w="0">
            <a:noFill/>
          </a:ln>
        </p:spPr>
      </p:pic>
      <p:sp>
        <p:nvSpPr>
          <p:cNvPr id="325" name="CustomShape 124"/>
          <p:cNvSpPr/>
          <p:nvPr/>
        </p:nvSpPr>
        <p:spPr>
          <a:xfrm>
            <a:off x="6553080" y="6356520"/>
            <a:ext cx="2117880" cy="34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F11DE49E-3ECC-408F-95E3-6F619326B99A}" type="slidenum">
              <a:rPr b="0" lang="fr-FR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6" name=""/>
          <p:cNvSpPr/>
          <p:nvPr/>
        </p:nvSpPr>
        <p:spPr>
          <a:xfrm>
            <a:off x="3855600" y="5619600"/>
            <a:ext cx="518040" cy="501840"/>
          </a:xfrm>
          <a:prstGeom prst="ellipse">
            <a:avLst/>
          </a:prstGeom>
          <a:noFill/>
          <a:ln w="3816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ctr">
            <a:noAutofit/>
          </a:bodyPr>
          <a:p>
            <a:pPr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27" name=""/>
          <p:cNvSpPr/>
          <p:nvPr/>
        </p:nvSpPr>
        <p:spPr>
          <a:xfrm>
            <a:off x="255600" y="5328000"/>
            <a:ext cx="518040" cy="501840"/>
          </a:xfrm>
          <a:prstGeom prst="ellipse">
            <a:avLst/>
          </a:prstGeom>
          <a:noFill/>
          <a:ln w="3816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ctr">
            <a:noAutofit/>
          </a:bodyPr>
          <a:p>
            <a:pPr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CustomShape 12"/>
          <p:cNvSpPr/>
          <p:nvPr/>
        </p:nvSpPr>
        <p:spPr>
          <a:xfrm>
            <a:off x="457200" y="274680"/>
            <a:ext cx="8257320" cy="11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pc="-1" strike="noStrike">
                <a:solidFill>
                  <a:srgbClr val="e16c00"/>
                </a:solidFill>
                <a:latin typeface="Tahoma"/>
                <a:ea typeface="Tahoma"/>
              </a:rPr>
              <a:t>J’ouvre le véhicule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9" name="Line 3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330" name="Picture 2_ 2" descr="C:\wamp\www\VIRALGAMES_2012-Corporate\Graphs\Sources\Images\vague_bordure.png"/>
          <p:cNvPicPr/>
          <p:nvPr/>
        </p:nvPicPr>
        <p:blipFill>
          <a:blip r:embed="rId1"/>
          <a:stretch/>
        </p:blipFill>
        <p:spPr>
          <a:xfrm>
            <a:off x="8316360" y="0"/>
            <a:ext cx="811800" cy="6842160"/>
          </a:xfrm>
          <a:prstGeom prst="rect">
            <a:avLst/>
          </a:prstGeom>
          <a:ln w="0">
            <a:noFill/>
          </a:ln>
        </p:spPr>
      </p:pic>
      <p:sp>
        <p:nvSpPr>
          <p:cNvPr id="331" name="CustomShape 13"/>
          <p:cNvSpPr/>
          <p:nvPr/>
        </p:nvSpPr>
        <p:spPr>
          <a:xfrm>
            <a:off x="6553080" y="6356520"/>
            <a:ext cx="2117880" cy="34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714B71F6-92BB-4905-950B-E532BA8AE8AA}" type="slidenum">
              <a:rPr b="0" lang="fr-FR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2" name="CustomShape 14"/>
          <p:cNvSpPr/>
          <p:nvPr/>
        </p:nvSpPr>
        <p:spPr>
          <a:xfrm>
            <a:off x="4464000" y="1080000"/>
            <a:ext cx="3236040" cy="557604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3" name=""/>
          <p:cNvSpPr/>
          <p:nvPr/>
        </p:nvSpPr>
        <p:spPr>
          <a:xfrm>
            <a:off x="5011560" y="3561120"/>
            <a:ext cx="2095920" cy="49356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Marc, toi qui est fan de TikTok, je viens de trouver une vidéo sur la prise en main de la e-mégane ! Je te l’envoie !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34" name="" descr=""/>
          <p:cNvPicPr/>
          <p:nvPr/>
        </p:nvPicPr>
        <p:blipFill>
          <a:blip r:embed="rId2"/>
          <a:srcRect l="35204" t="49416" r="48950" b="26778"/>
          <a:stretch/>
        </p:blipFill>
        <p:spPr>
          <a:xfrm>
            <a:off x="4543200" y="3539160"/>
            <a:ext cx="390960" cy="397080"/>
          </a:xfrm>
          <a:prstGeom prst="rect">
            <a:avLst/>
          </a:prstGeom>
          <a:ln w="0">
            <a:noFill/>
          </a:ln>
        </p:spPr>
      </p:pic>
      <p:sp>
        <p:nvSpPr>
          <p:cNvPr id="335" name=""/>
          <p:cNvSpPr/>
          <p:nvPr/>
        </p:nvSpPr>
        <p:spPr>
          <a:xfrm>
            <a:off x="5397840" y="3076200"/>
            <a:ext cx="1742400" cy="36468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Ça fonctionne via le bluetooth, je vais m’approcher un peu.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36" name="" descr=""/>
          <p:cNvPicPr/>
          <p:nvPr/>
        </p:nvPicPr>
        <p:blipFill>
          <a:blip r:embed="rId3"/>
          <a:srcRect l="65661" t="73049" r="16478" b="2345"/>
          <a:stretch/>
        </p:blipFill>
        <p:spPr>
          <a:xfrm>
            <a:off x="7193160" y="2733840"/>
            <a:ext cx="440640" cy="410400"/>
          </a:xfrm>
          <a:prstGeom prst="rect">
            <a:avLst/>
          </a:prstGeom>
          <a:ln w="0">
            <a:noFill/>
          </a:ln>
        </p:spPr>
      </p:pic>
      <p:sp>
        <p:nvSpPr>
          <p:cNvPr id="337" name=""/>
          <p:cNvSpPr/>
          <p:nvPr/>
        </p:nvSpPr>
        <p:spPr>
          <a:xfrm>
            <a:off x="4540320" y="2728800"/>
            <a:ext cx="2600640" cy="24876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Ah j’ai compris, la clé est dans l’app OAP !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38" name="" descr=""/>
          <p:cNvPicPr/>
          <p:nvPr/>
        </p:nvPicPr>
        <p:blipFill>
          <a:blip r:embed="rId4"/>
          <a:stretch/>
        </p:blipFill>
        <p:spPr>
          <a:xfrm rot="20992800">
            <a:off x="5320080" y="1215000"/>
            <a:ext cx="770400" cy="1382040"/>
          </a:xfrm>
          <a:prstGeom prst="rect">
            <a:avLst/>
          </a:prstGeom>
          <a:ln w="0">
            <a:noFill/>
          </a:ln>
        </p:spPr>
      </p:pic>
      <p:pic>
        <p:nvPicPr>
          <p:cNvPr id="339" name="" descr=""/>
          <p:cNvPicPr/>
          <p:nvPr/>
        </p:nvPicPr>
        <p:blipFill>
          <a:blip r:embed="rId5"/>
          <a:stretch/>
        </p:blipFill>
        <p:spPr>
          <a:xfrm rot="20992800">
            <a:off x="5430960" y="1302120"/>
            <a:ext cx="563760" cy="1221840"/>
          </a:xfrm>
          <a:prstGeom prst="rect">
            <a:avLst/>
          </a:prstGeom>
          <a:ln w="0">
            <a:noFill/>
          </a:ln>
        </p:spPr>
      </p:pic>
      <p:pic>
        <p:nvPicPr>
          <p:cNvPr id="340" name="" descr=""/>
          <p:cNvPicPr/>
          <p:nvPr/>
        </p:nvPicPr>
        <p:blipFill>
          <a:blip r:embed="rId6"/>
          <a:stretch/>
        </p:blipFill>
        <p:spPr>
          <a:xfrm>
            <a:off x="5029920" y="4143960"/>
            <a:ext cx="1852560" cy="1262160"/>
          </a:xfrm>
          <a:prstGeom prst="rect">
            <a:avLst/>
          </a:prstGeom>
          <a:ln w="0">
            <a:noFill/>
          </a:ln>
        </p:spPr>
      </p:pic>
      <p:pic>
        <p:nvPicPr>
          <p:cNvPr id="341" name="" descr=""/>
          <p:cNvPicPr/>
          <p:nvPr/>
        </p:nvPicPr>
        <p:blipFill>
          <a:blip r:embed="rId7"/>
          <a:stretch/>
        </p:blipFill>
        <p:spPr>
          <a:xfrm>
            <a:off x="5664240" y="4592520"/>
            <a:ext cx="517680" cy="366120"/>
          </a:xfrm>
          <a:prstGeom prst="rect">
            <a:avLst/>
          </a:prstGeom>
          <a:ln w="0">
            <a:noFill/>
          </a:ln>
        </p:spPr>
      </p:pic>
      <p:sp>
        <p:nvSpPr>
          <p:cNvPr id="342" name=""/>
          <p:cNvSpPr/>
          <p:nvPr/>
        </p:nvSpPr>
        <p:spPr>
          <a:xfrm>
            <a:off x="4536000" y="1156680"/>
            <a:ext cx="3088800" cy="20952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09:30 GMT+1 / Le parking Orange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43" name="" descr=""/>
          <p:cNvPicPr/>
          <p:nvPr/>
        </p:nvPicPr>
        <p:blipFill>
          <a:blip r:embed="rId8"/>
          <a:srcRect l="65661" t="73049" r="16478" b="2345"/>
          <a:stretch/>
        </p:blipFill>
        <p:spPr>
          <a:xfrm>
            <a:off x="7216200" y="5711760"/>
            <a:ext cx="440640" cy="410400"/>
          </a:xfrm>
          <a:prstGeom prst="rect">
            <a:avLst/>
          </a:prstGeom>
          <a:ln w="0">
            <a:noFill/>
          </a:ln>
        </p:spPr>
      </p:pic>
      <p:sp>
        <p:nvSpPr>
          <p:cNvPr id="344" name=""/>
          <p:cNvSpPr/>
          <p:nvPr/>
        </p:nvSpPr>
        <p:spPr>
          <a:xfrm>
            <a:off x="6192720" y="5706720"/>
            <a:ext cx="971280" cy="24876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Trop facile !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5" name=""/>
          <p:cNvSpPr/>
          <p:nvPr/>
        </p:nvSpPr>
        <p:spPr>
          <a:xfrm>
            <a:off x="4581360" y="6056640"/>
            <a:ext cx="2598120" cy="265320"/>
          </a:xfrm>
          <a:prstGeom prst="rect">
            <a:avLst/>
          </a:prstGeom>
          <a:solidFill>
            <a:srgbClr val="ffb66c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S’approcher de la voiture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6" name=""/>
          <p:cNvSpPr/>
          <p:nvPr/>
        </p:nvSpPr>
        <p:spPr>
          <a:xfrm>
            <a:off x="2238480" y="4460040"/>
            <a:ext cx="2302920" cy="760320"/>
          </a:xfrm>
          <a:prstGeom prst="wedgeRoundRectCallout">
            <a:avLst>
              <a:gd name="adj1" fmla="val 91433"/>
              <a:gd name="adj2" fmla="val -16761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1100" spc="-1" strike="noStrike">
                <a:solidFill>
                  <a:srgbClr val="000000"/>
                </a:solidFill>
                <a:latin typeface="Arial"/>
                <a:ea typeface="DejaVu Sans"/>
              </a:rPr>
              <a:t>Vidéo décrivant la récupération d’une voiture électrique (débrancher etc.)</a:t>
            </a:r>
            <a:endParaRPr b="0" lang="fr-FR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CustomShape 63"/>
          <p:cNvSpPr/>
          <p:nvPr/>
        </p:nvSpPr>
        <p:spPr>
          <a:xfrm>
            <a:off x="457200" y="274680"/>
            <a:ext cx="8257320" cy="11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pc="-1" strike="noStrike">
                <a:solidFill>
                  <a:srgbClr val="e16c00"/>
                </a:solidFill>
                <a:latin typeface="Tahoma"/>
                <a:ea typeface="Tahoma"/>
              </a:rPr>
              <a:t>P&amp;C : Je débranche le véhicule chargé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8" name="Line 15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349" name="Picture 2_ 14" descr="C:\wamp\www\VIRALGAMES_2012-Corporate\Graphs\Sources\Images\vague_bordure.png"/>
          <p:cNvPicPr/>
          <p:nvPr/>
        </p:nvPicPr>
        <p:blipFill>
          <a:blip r:embed="rId1"/>
          <a:stretch/>
        </p:blipFill>
        <p:spPr>
          <a:xfrm>
            <a:off x="8316360" y="0"/>
            <a:ext cx="811800" cy="6842160"/>
          </a:xfrm>
          <a:prstGeom prst="rect">
            <a:avLst/>
          </a:prstGeom>
          <a:ln w="0">
            <a:noFill/>
          </a:ln>
        </p:spPr>
      </p:pic>
      <p:sp>
        <p:nvSpPr>
          <p:cNvPr id="350" name="CustomShape 64"/>
          <p:cNvSpPr/>
          <p:nvPr/>
        </p:nvSpPr>
        <p:spPr>
          <a:xfrm>
            <a:off x="6553080" y="6356520"/>
            <a:ext cx="2117880" cy="34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41CF48FC-3AF5-463A-B185-E4E39D018EFD}" type="slidenum">
              <a:rPr b="0" lang="fr-FR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1" name="CustomShape 65"/>
          <p:cNvSpPr/>
          <p:nvPr/>
        </p:nvSpPr>
        <p:spPr>
          <a:xfrm>
            <a:off x="3492000" y="1080000"/>
            <a:ext cx="3236040" cy="557604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52" name="" descr=""/>
          <p:cNvPicPr/>
          <p:nvPr/>
        </p:nvPicPr>
        <p:blipFill>
          <a:blip r:embed="rId2"/>
          <a:stretch/>
        </p:blipFill>
        <p:spPr>
          <a:xfrm>
            <a:off x="3615840" y="2173320"/>
            <a:ext cx="2976480" cy="1734120"/>
          </a:xfrm>
          <a:prstGeom prst="rect">
            <a:avLst/>
          </a:prstGeom>
          <a:ln w="0">
            <a:noFill/>
          </a:ln>
        </p:spPr>
      </p:pic>
      <p:pic>
        <p:nvPicPr>
          <p:cNvPr id="353" name="" descr=""/>
          <p:cNvPicPr/>
          <p:nvPr/>
        </p:nvPicPr>
        <p:blipFill>
          <a:blip r:embed="rId3"/>
          <a:stretch/>
        </p:blipFill>
        <p:spPr>
          <a:xfrm>
            <a:off x="4694400" y="2047320"/>
            <a:ext cx="398160" cy="475560"/>
          </a:xfrm>
          <a:prstGeom prst="rect">
            <a:avLst/>
          </a:prstGeom>
          <a:ln w="0">
            <a:noFill/>
          </a:ln>
        </p:spPr>
      </p:pic>
      <p:sp>
        <p:nvSpPr>
          <p:cNvPr id="354" name=""/>
          <p:cNvSpPr/>
          <p:nvPr/>
        </p:nvSpPr>
        <p:spPr>
          <a:xfrm>
            <a:off x="6729840" y="2413800"/>
            <a:ext cx="1695600" cy="779760"/>
          </a:xfrm>
          <a:prstGeom prst="wedgeRoundRectCallout">
            <a:avLst>
              <a:gd name="adj1" fmla="val -129028"/>
              <a:gd name="adj2" fmla="val 56583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fr-FR" sz="1300" spc="-1" strike="noStrike">
                <a:solidFill>
                  <a:srgbClr val="000000"/>
                </a:solidFill>
                <a:latin typeface="Arial"/>
                <a:ea typeface="DejaVu Sans"/>
              </a:rPr>
              <a:t>3</a:t>
            </a:r>
            <a:r>
              <a:rPr b="0" lang="fr-FR" sz="1300" spc="-1" strike="noStrike">
                <a:solidFill>
                  <a:srgbClr val="000000"/>
                </a:solidFill>
                <a:latin typeface="Arial"/>
                <a:ea typeface="DejaVu Sans"/>
              </a:rPr>
              <a:t>. Il débranche la prise de la voiture</a:t>
            </a:r>
            <a:endParaRPr b="0" lang="fr-FR" sz="13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55" name="" descr=""/>
          <p:cNvPicPr/>
          <p:nvPr/>
        </p:nvPicPr>
        <p:blipFill>
          <a:blip r:embed="rId4"/>
          <a:stretch/>
        </p:blipFill>
        <p:spPr>
          <a:xfrm>
            <a:off x="4614120" y="4207680"/>
            <a:ext cx="1053360" cy="1889640"/>
          </a:xfrm>
          <a:prstGeom prst="rect">
            <a:avLst/>
          </a:prstGeom>
          <a:ln w="0">
            <a:noFill/>
          </a:ln>
        </p:spPr>
      </p:pic>
      <p:pic>
        <p:nvPicPr>
          <p:cNvPr id="356" name="" descr=""/>
          <p:cNvPicPr/>
          <p:nvPr/>
        </p:nvPicPr>
        <p:blipFill>
          <a:blip r:embed="rId5"/>
          <a:stretch/>
        </p:blipFill>
        <p:spPr>
          <a:xfrm>
            <a:off x="4762440" y="4328640"/>
            <a:ext cx="770760" cy="1670760"/>
          </a:xfrm>
          <a:prstGeom prst="rect">
            <a:avLst/>
          </a:prstGeom>
          <a:ln w="0">
            <a:noFill/>
          </a:ln>
        </p:spPr>
      </p:pic>
      <p:sp>
        <p:nvSpPr>
          <p:cNvPr id="357" name=""/>
          <p:cNvSpPr/>
          <p:nvPr/>
        </p:nvSpPr>
        <p:spPr>
          <a:xfrm flipV="1">
            <a:off x="4833000" y="2524680"/>
            <a:ext cx="11160" cy="2116440"/>
          </a:xfrm>
          <a:prstGeom prst="line">
            <a:avLst/>
          </a:prstGeom>
          <a:ln cap="rnd" w="76320">
            <a:solidFill>
              <a:srgbClr val="ff8000"/>
            </a:solidFill>
            <a:prstDash val="sysDash"/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58" name=""/>
          <p:cNvSpPr/>
          <p:nvPr/>
        </p:nvSpPr>
        <p:spPr>
          <a:xfrm>
            <a:off x="2769120" y="4082400"/>
            <a:ext cx="1525320" cy="668520"/>
          </a:xfrm>
          <a:prstGeom prst="wedgeRoundRectCallout">
            <a:avLst>
              <a:gd name="adj1" fmla="val 81157"/>
              <a:gd name="adj2" fmla="val 50912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fr-FR" sz="1300" spc="-1" strike="noStrike">
                <a:solidFill>
                  <a:srgbClr val="000000"/>
                </a:solidFill>
                <a:latin typeface="Arial"/>
                <a:ea typeface="DejaVu Sans"/>
              </a:rPr>
              <a:t>1</a:t>
            </a:r>
            <a:r>
              <a:rPr b="0" lang="fr-FR" sz="1300" spc="-1" strike="noStrike">
                <a:solidFill>
                  <a:srgbClr val="000000"/>
                </a:solidFill>
                <a:latin typeface="Arial"/>
                <a:ea typeface="DejaVu Sans"/>
              </a:rPr>
              <a:t>. il déverrouille la voiture</a:t>
            </a:r>
            <a:endParaRPr b="0" lang="fr-FR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9" name=""/>
          <p:cNvSpPr/>
          <p:nvPr/>
        </p:nvSpPr>
        <p:spPr>
          <a:xfrm>
            <a:off x="5910840" y="3909240"/>
            <a:ext cx="2405520" cy="810000"/>
          </a:xfrm>
          <a:prstGeom prst="wedgeRoundRectCallout">
            <a:avLst>
              <a:gd name="adj1" fmla="val -35732"/>
              <a:gd name="adj2" fmla="val -125044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fr-FR" sz="1300" spc="-1" strike="noStrike">
                <a:solidFill>
                  <a:srgbClr val="000000"/>
                </a:solidFill>
                <a:latin typeface="Arial"/>
                <a:ea typeface="DejaVu Sans"/>
              </a:rPr>
              <a:t>2</a:t>
            </a:r>
            <a:r>
              <a:rPr b="0" lang="fr-FR" sz="1300" spc="-1" strike="noStrike">
                <a:solidFill>
                  <a:srgbClr val="000000"/>
                </a:solidFill>
                <a:latin typeface="Arial"/>
                <a:ea typeface="DejaVu Sans"/>
              </a:rPr>
              <a:t>. Il débranche la prise de la borne (couleur verte, charge terminée)</a:t>
            </a:r>
            <a:endParaRPr b="0" lang="fr-FR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0" name=""/>
          <p:cNvSpPr/>
          <p:nvPr/>
        </p:nvSpPr>
        <p:spPr>
          <a:xfrm>
            <a:off x="5103720" y="1134720"/>
            <a:ext cx="1695600" cy="779760"/>
          </a:xfrm>
          <a:prstGeom prst="wedgeRoundRectCallout">
            <a:avLst>
              <a:gd name="adj1" fmla="val -39800"/>
              <a:gd name="adj2" fmla="val 151519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fr-FR" sz="1300" spc="-1" strike="noStrike">
                <a:solidFill>
                  <a:srgbClr val="000000"/>
                </a:solidFill>
                <a:latin typeface="Arial"/>
                <a:ea typeface="DejaVu Sans"/>
              </a:rPr>
              <a:t>4</a:t>
            </a:r>
            <a:r>
              <a:rPr b="0" lang="fr-FR" sz="1300" spc="-1" strike="noStrike">
                <a:solidFill>
                  <a:srgbClr val="000000"/>
                </a:solidFill>
                <a:latin typeface="Arial"/>
                <a:ea typeface="DejaVu Sans"/>
              </a:rPr>
              <a:t>. Il range le câble dans le coffre</a:t>
            </a:r>
            <a:endParaRPr b="0" lang="fr-FR" sz="13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CustomShape 1"/>
          <p:cNvSpPr/>
          <p:nvPr/>
        </p:nvSpPr>
        <p:spPr>
          <a:xfrm>
            <a:off x="457200" y="274680"/>
            <a:ext cx="8257320" cy="11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pc="-1" strike="noStrike">
                <a:solidFill>
                  <a:srgbClr val="e16c00"/>
                </a:solidFill>
                <a:latin typeface="Tahoma"/>
                <a:ea typeface="Tahoma"/>
              </a:rPr>
              <a:t>Contexte &amp; Objectifs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Line 2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132" name="Picture 2_5" descr="C:\wamp\www\VIRALGAMES_2012-Corporate\Graphs\Sources\Images\vague_bordure.png"/>
          <p:cNvPicPr/>
          <p:nvPr/>
        </p:nvPicPr>
        <p:blipFill>
          <a:blip r:embed="rId1"/>
          <a:stretch/>
        </p:blipFill>
        <p:spPr>
          <a:xfrm>
            <a:off x="8316360" y="0"/>
            <a:ext cx="811800" cy="6842160"/>
          </a:xfrm>
          <a:prstGeom prst="rect">
            <a:avLst/>
          </a:prstGeom>
          <a:ln w="0">
            <a:noFill/>
          </a:ln>
        </p:spPr>
      </p:pic>
      <p:sp>
        <p:nvSpPr>
          <p:cNvPr id="133" name="CustomShape 3"/>
          <p:cNvSpPr/>
          <p:nvPr/>
        </p:nvSpPr>
        <p:spPr>
          <a:xfrm>
            <a:off x="6553080" y="6356520"/>
            <a:ext cx="2117880" cy="34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4C0EBFBF-FB4B-4052-BA4A-4109AC61F1C3}" type="slidenum">
              <a:rPr b="0" lang="fr-FR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CustomShape 4"/>
          <p:cNvSpPr/>
          <p:nvPr/>
        </p:nvSpPr>
        <p:spPr>
          <a:xfrm>
            <a:off x="540000" y="1386000"/>
            <a:ext cx="7731720" cy="504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Dates du jeu : 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lancement le 16/09/2024 (semaine de la mobilité)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Jeu disponible sur 1 an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Lots : 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16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Éventuellement sur la semaine de la mobilité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  <a:spcBef>
                <a:spcPts val="241"/>
              </a:spcBef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Public cible :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En priorité les collaborateurs utilisant occasionnellement un véhicule (environ 9000 personnes)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Population très variée, pas de profil type.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Support / Utilisation :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Smartphone, desktop, accès via un navigateur sur une url dédiée (à définir). Hébergement du jeu sur 1 année.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KPI</a:t>
            </a:r>
            <a:br>
              <a:rPr sz="1600"/>
            </a:br>
            <a:r>
              <a:rPr b="0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in game : </a:t>
            </a:r>
            <a:r>
              <a:rPr b="0" lang="fr-FR" sz="16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à définir</a:t>
            </a:r>
            <a:r>
              <a:rPr b="0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 (nb de participants, taux de complétion)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Orange : consommation de carburant, taux de réservation des VE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" name="" descr=""/>
          <p:cNvPicPr/>
          <p:nvPr/>
        </p:nvPicPr>
        <p:blipFill>
          <a:blip r:embed="rId1"/>
          <a:srcRect l="1154" t="737" r="232" b="0"/>
          <a:stretch/>
        </p:blipFill>
        <p:spPr>
          <a:xfrm>
            <a:off x="4500000" y="1228680"/>
            <a:ext cx="3147120" cy="1768320"/>
          </a:xfrm>
          <a:prstGeom prst="rect">
            <a:avLst/>
          </a:prstGeom>
          <a:ln w="0">
            <a:noFill/>
          </a:ln>
        </p:spPr>
      </p:pic>
      <p:sp>
        <p:nvSpPr>
          <p:cNvPr id="362" name="CustomShape 20"/>
          <p:cNvSpPr/>
          <p:nvPr/>
        </p:nvSpPr>
        <p:spPr>
          <a:xfrm>
            <a:off x="457200" y="274680"/>
            <a:ext cx="8257320" cy="11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pc="-1" strike="noStrike">
                <a:solidFill>
                  <a:srgbClr val="e16c00"/>
                </a:solidFill>
                <a:latin typeface="Tahoma"/>
                <a:ea typeface="Tahoma"/>
              </a:rPr>
              <a:t>Je prends le véhicule en main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3" name="Line 5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364" name="Picture 2_ 4" descr="C:\wamp\www\VIRALGAMES_2012-Corporate\Graphs\Sources\Images\vague_bordure.png"/>
          <p:cNvPicPr/>
          <p:nvPr/>
        </p:nvPicPr>
        <p:blipFill>
          <a:blip r:embed="rId2"/>
          <a:stretch/>
        </p:blipFill>
        <p:spPr>
          <a:xfrm>
            <a:off x="8316360" y="0"/>
            <a:ext cx="811800" cy="6842160"/>
          </a:xfrm>
          <a:prstGeom prst="rect">
            <a:avLst/>
          </a:prstGeom>
          <a:ln w="0">
            <a:noFill/>
          </a:ln>
        </p:spPr>
      </p:pic>
      <p:sp>
        <p:nvSpPr>
          <p:cNvPr id="365" name="CustomShape 21"/>
          <p:cNvSpPr/>
          <p:nvPr/>
        </p:nvSpPr>
        <p:spPr>
          <a:xfrm>
            <a:off x="6553080" y="6356520"/>
            <a:ext cx="2117880" cy="34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F288EF22-CE15-49BE-9720-92477F83473D}" type="slidenum">
              <a:rPr b="0" lang="fr-FR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6" name="CustomShape 22"/>
          <p:cNvSpPr/>
          <p:nvPr/>
        </p:nvSpPr>
        <p:spPr>
          <a:xfrm>
            <a:off x="4464000" y="1080000"/>
            <a:ext cx="3236040" cy="557604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67" name="" descr=""/>
          <p:cNvPicPr/>
          <p:nvPr/>
        </p:nvPicPr>
        <p:blipFill>
          <a:blip r:embed="rId3"/>
          <a:srcRect l="65661" t="73049" r="16478" b="2345"/>
          <a:stretch/>
        </p:blipFill>
        <p:spPr>
          <a:xfrm>
            <a:off x="7238520" y="2833920"/>
            <a:ext cx="440640" cy="410400"/>
          </a:xfrm>
          <a:prstGeom prst="rect">
            <a:avLst/>
          </a:prstGeom>
          <a:ln w="0">
            <a:noFill/>
          </a:ln>
        </p:spPr>
      </p:pic>
      <p:sp>
        <p:nvSpPr>
          <p:cNvPr id="368" name=""/>
          <p:cNvSpPr/>
          <p:nvPr/>
        </p:nvSpPr>
        <p:spPr>
          <a:xfrm>
            <a:off x="4536000" y="1156680"/>
            <a:ext cx="3088800" cy="20952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09:45 GMT+1 / dans la voiture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9" name=""/>
          <p:cNvSpPr/>
          <p:nvPr/>
        </p:nvSpPr>
        <p:spPr>
          <a:xfrm>
            <a:off x="4548960" y="2905920"/>
            <a:ext cx="2660040" cy="35352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Sophie, au secours, je ne trouve pas le levier de vitesse !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0" name=""/>
          <p:cNvSpPr/>
          <p:nvPr/>
        </p:nvSpPr>
        <p:spPr>
          <a:xfrm>
            <a:off x="4998240" y="3372840"/>
            <a:ext cx="2398320" cy="35136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C’est normal, il n’est pas au centre mais sur le volant !…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71" name="" descr=""/>
          <p:cNvPicPr/>
          <p:nvPr/>
        </p:nvPicPr>
        <p:blipFill>
          <a:blip r:embed="rId4"/>
          <a:srcRect l="35204" t="49416" r="48950" b="26778"/>
          <a:stretch/>
        </p:blipFill>
        <p:spPr>
          <a:xfrm>
            <a:off x="4529880" y="3350880"/>
            <a:ext cx="390960" cy="397080"/>
          </a:xfrm>
          <a:prstGeom prst="rect">
            <a:avLst/>
          </a:prstGeom>
          <a:ln w="0">
            <a:noFill/>
          </a:ln>
        </p:spPr>
      </p:pic>
      <p:pic>
        <p:nvPicPr>
          <p:cNvPr id="372" name="" descr=""/>
          <p:cNvPicPr/>
          <p:nvPr/>
        </p:nvPicPr>
        <p:blipFill>
          <a:blip r:embed="rId5"/>
          <a:srcRect l="65661" t="73049" r="16478" b="2345"/>
          <a:stretch/>
        </p:blipFill>
        <p:spPr>
          <a:xfrm>
            <a:off x="7225560" y="3878280"/>
            <a:ext cx="440640" cy="410400"/>
          </a:xfrm>
          <a:prstGeom prst="rect">
            <a:avLst/>
          </a:prstGeom>
          <a:ln w="0">
            <a:noFill/>
          </a:ln>
        </p:spPr>
      </p:pic>
      <p:sp>
        <p:nvSpPr>
          <p:cNvPr id="373" name=""/>
          <p:cNvSpPr/>
          <p:nvPr/>
        </p:nvSpPr>
        <p:spPr>
          <a:xfrm>
            <a:off x="6087960" y="3950280"/>
            <a:ext cx="1108080" cy="27144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Okkkkaaayyy ! 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4" name=""/>
          <p:cNvSpPr/>
          <p:nvPr/>
        </p:nvSpPr>
        <p:spPr>
          <a:xfrm>
            <a:off x="4588920" y="4299840"/>
            <a:ext cx="2607120" cy="27144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Bon, est en position </a:t>
            </a:r>
            <a:r>
              <a:rPr b="1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P</a:t>
            </a: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… Pour Parking je suppose ! 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5" name=""/>
          <p:cNvSpPr/>
          <p:nvPr/>
        </p:nvSpPr>
        <p:spPr>
          <a:xfrm>
            <a:off x="5040720" y="5002200"/>
            <a:ext cx="2159280" cy="257040"/>
          </a:xfrm>
          <a:prstGeom prst="rect">
            <a:avLst/>
          </a:prstGeom>
          <a:solidFill>
            <a:srgbClr val="ffb66c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Mettre le levier en position D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6" name=""/>
          <p:cNvSpPr/>
          <p:nvPr/>
        </p:nvSpPr>
        <p:spPr>
          <a:xfrm>
            <a:off x="5040720" y="5351760"/>
            <a:ext cx="2159280" cy="257040"/>
          </a:xfrm>
          <a:prstGeom prst="rect">
            <a:avLst/>
          </a:prstGeom>
          <a:solidFill>
            <a:srgbClr val="ffb66c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Mettre le levier en position N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7" name=""/>
          <p:cNvSpPr/>
          <p:nvPr/>
        </p:nvSpPr>
        <p:spPr>
          <a:xfrm>
            <a:off x="5040720" y="5701320"/>
            <a:ext cx="2159280" cy="257040"/>
          </a:xfrm>
          <a:prstGeom prst="rect">
            <a:avLst/>
          </a:prstGeom>
          <a:solidFill>
            <a:srgbClr val="81d41a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Mettre le levier en position R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8" name=""/>
          <p:cNvSpPr/>
          <p:nvPr/>
        </p:nvSpPr>
        <p:spPr>
          <a:xfrm>
            <a:off x="4588920" y="4649400"/>
            <a:ext cx="2607120" cy="27144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… </a:t>
            </a: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Comment faire pour reculer ?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9" name=""/>
          <p:cNvSpPr/>
          <p:nvPr/>
        </p:nvSpPr>
        <p:spPr>
          <a:xfrm>
            <a:off x="1991520" y="4572000"/>
            <a:ext cx="2397240" cy="63648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* la voiture avance doucement et vous freinez brusquement pour éviter le mur *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Ouf ! C’était moins une… </a:t>
            </a:r>
            <a:r>
              <a:rPr b="1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D </a:t>
            </a: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c’est pour Drive, pour avancer bien sûr !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0" name=""/>
          <p:cNvSpPr/>
          <p:nvPr/>
        </p:nvSpPr>
        <p:spPr>
          <a:xfrm>
            <a:off x="4498560" y="5062680"/>
            <a:ext cx="378000" cy="174960"/>
          </a:xfrm>
          <a:prstGeom prst="leftArrow">
            <a:avLst>
              <a:gd name="adj1" fmla="val 50000"/>
              <a:gd name="adj2" fmla="val 53717"/>
            </a:avLst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3560" bIns="43560" anchor="ctr">
            <a:noAutofit/>
          </a:bodyPr>
          <a:p>
            <a:pPr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381" name=""/>
          <p:cNvSpPr/>
          <p:nvPr/>
        </p:nvSpPr>
        <p:spPr>
          <a:xfrm>
            <a:off x="4802760" y="6075000"/>
            <a:ext cx="2397240" cy="51696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* la voiture recule doucement *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C’est facile, R (reverse) pour reculer, D (drive) pour avancer, N (neutre) pour le point mort !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2" name=""/>
          <p:cNvSpPr/>
          <p:nvPr/>
        </p:nvSpPr>
        <p:spPr>
          <a:xfrm>
            <a:off x="2004840" y="5344560"/>
            <a:ext cx="2397240" cy="47448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* il ne se passe rien… *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Bien sûr, </a:t>
            </a:r>
            <a:r>
              <a:rPr b="1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N </a:t>
            </a: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c’est le « neutre », le point mort, comme pour toutes les voitures...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3" name=""/>
          <p:cNvSpPr/>
          <p:nvPr/>
        </p:nvSpPr>
        <p:spPr>
          <a:xfrm>
            <a:off x="4498920" y="5387040"/>
            <a:ext cx="378000" cy="174960"/>
          </a:xfrm>
          <a:prstGeom prst="leftArrow">
            <a:avLst>
              <a:gd name="adj1" fmla="val 50000"/>
              <a:gd name="adj2" fmla="val 53717"/>
            </a:avLst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3560" bIns="43560" anchor="ctr">
            <a:noAutofit/>
          </a:bodyPr>
          <a:p>
            <a:pPr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" descr=""/>
          <p:cNvPicPr/>
          <p:nvPr/>
        </p:nvPicPr>
        <p:blipFill>
          <a:blip r:embed="rId1"/>
          <a:stretch/>
        </p:blipFill>
        <p:spPr>
          <a:xfrm>
            <a:off x="4533480" y="1156680"/>
            <a:ext cx="3091320" cy="2142000"/>
          </a:xfrm>
          <a:prstGeom prst="rect">
            <a:avLst/>
          </a:prstGeom>
          <a:ln w="0">
            <a:noFill/>
          </a:ln>
        </p:spPr>
      </p:pic>
      <p:sp>
        <p:nvSpPr>
          <p:cNvPr id="385" name="CustomShape 76"/>
          <p:cNvSpPr/>
          <p:nvPr/>
        </p:nvSpPr>
        <p:spPr>
          <a:xfrm>
            <a:off x="457200" y="274680"/>
            <a:ext cx="8257320" cy="11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pc="-1" strike="noStrike">
                <a:solidFill>
                  <a:srgbClr val="e16c00"/>
                </a:solidFill>
                <a:latin typeface="Tahoma"/>
                <a:ea typeface="Tahoma"/>
              </a:rPr>
              <a:t>Je prends le véhicule en main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6" name="Line 20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387" name="Picture 2_ 19" descr="C:\wamp\www\VIRALGAMES_2012-Corporate\Graphs\Sources\Images\vague_bordure.png"/>
          <p:cNvPicPr/>
          <p:nvPr/>
        </p:nvPicPr>
        <p:blipFill>
          <a:blip r:embed="rId2"/>
          <a:stretch/>
        </p:blipFill>
        <p:spPr>
          <a:xfrm>
            <a:off x="8316360" y="0"/>
            <a:ext cx="811800" cy="6842160"/>
          </a:xfrm>
          <a:prstGeom prst="rect">
            <a:avLst/>
          </a:prstGeom>
          <a:ln w="0">
            <a:noFill/>
          </a:ln>
        </p:spPr>
      </p:pic>
      <p:sp>
        <p:nvSpPr>
          <p:cNvPr id="388" name="CustomShape 77"/>
          <p:cNvSpPr/>
          <p:nvPr/>
        </p:nvSpPr>
        <p:spPr>
          <a:xfrm>
            <a:off x="6553080" y="6356520"/>
            <a:ext cx="2117880" cy="34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811AE7B7-32A4-4F72-A761-40A805D3581C}" type="slidenum">
              <a:rPr b="0" lang="fr-FR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9" name="CustomShape 78"/>
          <p:cNvSpPr/>
          <p:nvPr/>
        </p:nvSpPr>
        <p:spPr>
          <a:xfrm>
            <a:off x="4464000" y="1080000"/>
            <a:ext cx="3236040" cy="557604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0" name=""/>
          <p:cNvSpPr/>
          <p:nvPr/>
        </p:nvSpPr>
        <p:spPr>
          <a:xfrm>
            <a:off x="4536000" y="1156680"/>
            <a:ext cx="3088800" cy="20952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10:00 GMT+1 / sortie du parking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1" name=""/>
          <p:cNvSpPr/>
          <p:nvPr/>
        </p:nvSpPr>
        <p:spPr>
          <a:xfrm>
            <a:off x="4998240" y="3372840"/>
            <a:ext cx="2398320" cy="24660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J’ai failli attendre !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92" name="" descr=""/>
          <p:cNvPicPr/>
          <p:nvPr/>
        </p:nvPicPr>
        <p:blipFill>
          <a:blip r:embed="rId3"/>
          <a:srcRect l="35204" t="49416" r="48950" b="26778"/>
          <a:stretch/>
        </p:blipFill>
        <p:spPr>
          <a:xfrm>
            <a:off x="4529880" y="3350880"/>
            <a:ext cx="390960" cy="397080"/>
          </a:xfrm>
          <a:prstGeom prst="rect">
            <a:avLst/>
          </a:prstGeom>
          <a:ln w="0">
            <a:noFill/>
          </a:ln>
        </p:spPr>
      </p:pic>
      <p:pic>
        <p:nvPicPr>
          <p:cNvPr id="393" name="" descr=""/>
          <p:cNvPicPr/>
          <p:nvPr/>
        </p:nvPicPr>
        <p:blipFill>
          <a:blip r:embed="rId4"/>
          <a:srcRect l="65661" t="73049" r="16478" b="2345"/>
          <a:stretch/>
        </p:blipFill>
        <p:spPr>
          <a:xfrm>
            <a:off x="7225560" y="3878280"/>
            <a:ext cx="440640" cy="410400"/>
          </a:xfrm>
          <a:prstGeom prst="rect">
            <a:avLst/>
          </a:prstGeom>
          <a:ln w="0">
            <a:noFill/>
          </a:ln>
        </p:spPr>
      </p:pic>
      <p:sp>
        <p:nvSpPr>
          <p:cNvPr id="394" name=""/>
          <p:cNvSpPr/>
          <p:nvPr/>
        </p:nvSpPr>
        <p:spPr>
          <a:xfrm>
            <a:off x="5269680" y="3734640"/>
            <a:ext cx="1926360" cy="45108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Je faisais la liste des équipements de cette voiture, elle est plus longue que mon bras...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5" name=""/>
          <p:cNvSpPr/>
          <p:nvPr/>
        </p:nvSpPr>
        <p:spPr>
          <a:xfrm>
            <a:off x="4997880" y="4635360"/>
            <a:ext cx="2634840" cy="49608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Et bien moi, pendant que tu conduis je vais recharger mon téléphone par induction… Et en profiter pour regarder une vidéo sur la conduite électrique !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96" name="" descr=""/>
          <p:cNvPicPr/>
          <p:nvPr/>
        </p:nvPicPr>
        <p:blipFill>
          <a:blip r:embed="rId5"/>
          <a:srcRect l="35204" t="49416" r="48950" b="26778"/>
          <a:stretch/>
        </p:blipFill>
        <p:spPr>
          <a:xfrm>
            <a:off x="4529520" y="4613400"/>
            <a:ext cx="390960" cy="397080"/>
          </a:xfrm>
          <a:prstGeom prst="rect">
            <a:avLst/>
          </a:prstGeom>
          <a:ln w="0">
            <a:noFill/>
          </a:ln>
        </p:spPr>
      </p:pic>
      <p:pic>
        <p:nvPicPr>
          <p:cNvPr id="397" name="" descr=""/>
          <p:cNvPicPr/>
          <p:nvPr/>
        </p:nvPicPr>
        <p:blipFill>
          <a:blip r:embed="rId6"/>
          <a:stretch/>
        </p:blipFill>
        <p:spPr>
          <a:xfrm>
            <a:off x="5004000" y="5204520"/>
            <a:ext cx="1852560" cy="1243080"/>
          </a:xfrm>
          <a:prstGeom prst="rect">
            <a:avLst/>
          </a:prstGeom>
          <a:ln w="0">
            <a:noFill/>
          </a:ln>
        </p:spPr>
      </p:pic>
      <p:pic>
        <p:nvPicPr>
          <p:cNvPr id="398" name="" descr=""/>
          <p:cNvPicPr/>
          <p:nvPr/>
        </p:nvPicPr>
        <p:blipFill>
          <a:blip r:embed="rId7"/>
          <a:stretch/>
        </p:blipFill>
        <p:spPr>
          <a:xfrm>
            <a:off x="5717160" y="5685840"/>
            <a:ext cx="517680" cy="366120"/>
          </a:xfrm>
          <a:prstGeom prst="rect">
            <a:avLst/>
          </a:prstGeom>
          <a:ln w="0">
            <a:noFill/>
          </a:ln>
        </p:spPr>
      </p:pic>
      <p:pic>
        <p:nvPicPr>
          <p:cNvPr id="399" name="" descr=""/>
          <p:cNvPicPr/>
          <p:nvPr/>
        </p:nvPicPr>
        <p:blipFill>
          <a:blip r:embed="rId8"/>
          <a:srcRect l="0" t="21797" r="33893" b="0"/>
          <a:stretch/>
        </p:blipFill>
        <p:spPr>
          <a:xfrm>
            <a:off x="5023440" y="1630080"/>
            <a:ext cx="1967040" cy="1355760"/>
          </a:xfrm>
          <a:prstGeom prst="rect">
            <a:avLst/>
          </a:prstGeom>
          <a:ln w="0">
            <a:noFill/>
          </a:ln>
        </p:spPr>
      </p:pic>
      <p:sp>
        <p:nvSpPr>
          <p:cNvPr id="400" name=""/>
          <p:cNvSpPr/>
          <p:nvPr/>
        </p:nvSpPr>
        <p:spPr>
          <a:xfrm>
            <a:off x="5269680" y="4264200"/>
            <a:ext cx="1926360" cy="23292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Je suis mieux que sur mon canapé !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1" name="" descr=""/>
          <p:cNvPicPr/>
          <p:nvPr/>
        </p:nvPicPr>
        <p:blipFill>
          <a:blip r:embed="rId1"/>
          <a:srcRect l="0" t="14493" r="0" b="11566"/>
          <a:stretch/>
        </p:blipFill>
        <p:spPr>
          <a:xfrm>
            <a:off x="4529880" y="1328760"/>
            <a:ext cx="3088800" cy="1609920"/>
          </a:xfrm>
          <a:prstGeom prst="rect">
            <a:avLst/>
          </a:prstGeom>
          <a:ln w="0">
            <a:noFill/>
          </a:ln>
        </p:spPr>
      </p:pic>
      <p:sp>
        <p:nvSpPr>
          <p:cNvPr id="402" name="CustomShape 16"/>
          <p:cNvSpPr/>
          <p:nvPr/>
        </p:nvSpPr>
        <p:spPr>
          <a:xfrm>
            <a:off x="457200" y="274680"/>
            <a:ext cx="8257320" cy="11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pc="-1" strike="noStrike">
                <a:solidFill>
                  <a:srgbClr val="e16c00"/>
                </a:solidFill>
                <a:latin typeface="Tahoma"/>
                <a:ea typeface="Tahoma"/>
              </a:rPr>
              <a:t>Imprévu à la borne de recharge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3" name="Line 4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404" name="Picture 2_ 3" descr="C:\wamp\www\VIRALGAMES_2012-Corporate\Graphs\Sources\Images\vague_bordure.png"/>
          <p:cNvPicPr/>
          <p:nvPr/>
        </p:nvPicPr>
        <p:blipFill>
          <a:blip r:embed="rId2"/>
          <a:stretch/>
        </p:blipFill>
        <p:spPr>
          <a:xfrm>
            <a:off x="8316360" y="0"/>
            <a:ext cx="811800" cy="6842160"/>
          </a:xfrm>
          <a:prstGeom prst="rect">
            <a:avLst/>
          </a:prstGeom>
          <a:ln w="0">
            <a:noFill/>
          </a:ln>
        </p:spPr>
      </p:pic>
      <p:sp>
        <p:nvSpPr>
          <p:cNvPr id="405" name="CustomShape 17"/>
          <p:cNvSpPr/>
          <p:nvPr/>
        </p:nvSpPr>
        <p:spPr>
          <a:xfrm>
            <a:off x="6553080" y="6356520"/>
            <a:ext cx="2117880" cy="34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8E99D039-E85B-4C67-942E-E09E1D6901A5}" type="slidenum">
              <a:rPr b="0" lang="fr-FR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6" name="CustomShape 18"/>
          <p:cNvSpPr/>
          <p:nvPr/>
        </p:nvSpPr>
        <p:spPr>
          <a:xfrm>
            <a:off x="4464000" y="1080000"/>
            <a:ext cx="3236040" cy="557604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07" name="" descr=""/>
          <p:cNvPicPr/>
          <p:nvPr/>
        </p:nvPicPr>
        <p:blipFill>
          <a:blip r:embed="rId3"/>
          <a:srcRect l="65661" t="73049" r="16478" b="2345"/>
          <a:stretch/>
        </p:blipFill>
        <p:spPr>
          <a:xfrm>
            <a:off x="7238520" y="2761920"/>
            <a:ext cx="440640" cy="410400"/>
          </a:xfrm>
          <a:prstGeom prst="rect">
            <a:avLst/>
          </a:prstGeom>
          <a:ln w="0">
            <a:noFill/>
          </a:ln>
        </p:spPr>
      </p:pic>
      <p:sp>
        <p:nvSpPr>
          <p:cNvPr id="408" name=""/>
          <p:cNvSpPr/>
          <p:nvPr/>
        </p:nvSpPr>
        <p:spPr>
          <a:xfrm>
            <a:off x="4536000" y="1156680"/>
            <a:ext cx="3088800" cy="20952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12:00 GMT+1 / Dans les environs de Pau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9" name=""/>
          <p:cNvSpPr/>
          <p:nvPr/>
        </p:nvSpPr>
        <p:spPr>
          <a:xfrm>
            <a:off x="4548960" y="2833920"/>
            <a:ext cx="2660040" cy="24408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Nous voici à la borne de Pau...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10" name="" descr=""/>
          <p:cNvPicPr/>
          <p:nvPr/>
        </p:nvPicPr>
        <p:blipFill>
          <a:blip r:embed="rId4"/>
          <a:srcRect l="35204" t="49416" r="48950" b="26778"/>
          <a:stretch/>
        </p:blipFill>
        <p:spPr>
          <a:xfrm>
            <a:off x="4529880" y="3854880"/>
            <a:ext cx="390960" cy="397080"/>
          </a:xfrm>
          <a:prstGeom prst="rect">
            <a:avLst/>
          </a:prstGeom>
          <a:ln w="0">
            <a:noFill/>
          </a:ln>
        </p:spPr>
      </p:pic>
      <p:pic>
        <p:nvPicPr>
          <p:cNvPr id="411" name="" descr=""/>
          <p:cNvPicPr/>
          <p:nvPr/>
        </p:nvPicPr>
        <p:blipFill>
          <a:blip r:embed="rId5"/>
          <a:srcRect l="65661" t="73049" r="16478" b="2345"/>
          <a:stretch/>
        </p:blipFill>
        <p:spPr>
          <a:xfrm>
            <a:off x="7225560" y="4922280"/>
            <a:ext cx="440640" cy="410400"/>
          </a:xfrm>
          <a:prstGeom prst="rect">
            <a:avLst/>
          </a:prstGeom>
          <a:ln w="0">
            <a:noFill/>
          </a:ln>
        </p:spPr>
      </p:pic>
      <p:sp>
        <p:nvSpPr>
          <p:cNvPr id="412" name=""/>
          <p:cNvSpPr/>
          <p:nvPr/>
        </p:nvSpPr>
        <p:spPr>
          <a:xfrm>
            <a:off x="1014120" y="4438080"/>
            <a:ext cx="2660040" cy="33660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Oui, nous avons de la marge, il reste plus de 20 % d’autonomie.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3" name=""/>
          <p:cNvSpPr/>
          <p:nvPr/>
        </p:nvSpPr>
        <p:spPr>
          <a:xfrm>
            <a:off x="4548960" y="3147480"/>
            <a:ext cx="2660040" cy="38016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Toute la région s’est donné rendez-vous ici ! Je n’ai jamais vu autant de voitures électriques !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4" name=""/>
          <p:cNvSpPr/>
          <p:nvPr/>
        </p:nvSpPr>
        <p:spPr>
          <a:xfrm>
            <a:off x="5859000" y="3605040"/>
            <a:ext cx="1350000" cy="22356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Qu’est ce qu’on fait ?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5" name=""/>
          <p:cNvSpPr/>
          <p:nvPr/>
        </p:nvSpPr>
        <p:spPr>
          <a:xfrm>
            <a:off x="5019840" y="4342320"/>
            <a:ext cx="2585880" cy="494640"/>
          </a:xfrm>
          <a:prstGeom prst="rect">
            <a:avLst/>
          </a:prstGeom>
          <a:solidFill>
            <a:srgbClr val="81d41a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Cherchons une autre borne. Avec l’app Ze Watt nous avons accès à 99 % des bornes publiques en France.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6" name=""/>
          <p:cNvSpPr/>
          <p:nvPr/>
        </p:nvSpPr>
        <p:spPr>
          <a:xfrm>
            <a:off x="5019840" y="3899880"/>
            <a:ext cx="2585880" cy="348480"/>
          </a:xfrm>
          <a:prstGeom prst="rect">
            <a:avLst/>
          </a:prstGeom>
          <a:solidFill>
            <a:srgbClr val="ffb66c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On attend : nous avons la clim, la musique, les pc portables et les sièges sont confortables...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7" name=""/>
          <p:cNvSpPr/>
          <p:nvPr/>
        </p:nvSpPr>
        <p:spPr>
          <a:xfrm>
            <a:off x="4536000" y="6315840"/>
            <a:ext cx="2660040" cy="33660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Voilà, j’ai trouvé une autre borne à proximité, allons-y !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8" name=""/>
          <p:cNvSpPr/>
          <p:nvPr/>
        </p:nvSpPr>
        <p:spPr>
          <a:xfrm>
            <a:off x="4551840" y="6006960"/>
            <a:ext cx="2585880" cy="237240"/>
          </a:xfrm>
          <a:prstGeom prst="rect">
            <a:avLst/>
          </a:prstGeom>
          <a:solidFill>
            <a:srgbClr val="81d41a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Ouvrir l’app Ze Watt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19" name="" descr=""/>
          <p:cNvPicPr/>
          <p:nvPr/>
        </p:nvPicPr>
        <p:blipFill>
          <a:blip r:embed="rId6"/>
          <a:srcRect l="65661" t="73049" r="16478" b="2345"/>
          <a:stretch/>
        </p:blipFill>
        <p:spPr>
          <a:xfrm>
            <a:off x="3690720" y="3847680"/>
            <a:ext cx="440640" cy="410400"/>
          </a:xfrm>
          <a:prstGeom prst="rect">
            <a:avLst/>
          </a:prstGeom>
          <a:ln w="0">
            <a:noFill/>
          </a:ln>
        </p:spPr>
      </p:pic>
      <p:sp>
        <p:nvSpPr>
          <p:cNvPr id="420" name=""/>
          <p:cNvSpPr/>
          <p:nvPr/>
        </p:nvSpPr>
        <p:spPr>
          <a:xfrm>
            <a:off x="1001160" y="3811680"/>
            <a:ext cx="2660040" cy="50544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Il reste plus de 20 % d’autonomie, nous devrions chercher une autre borne un peu plus loin pour gagner du temps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1" name=""/>
          <p:cNvSpPr/>
          <p:nvPr/>
        </p:nvSpPr>
        <p:spPr>
          <a:xfrm>
            <a:off x="4131720" y="3989160"/>
            <a:ext cx="378000" cy="174960"/>
          </a:xfrm>
          <a:prstGeom prst="leftArrow">
            <a:avLst>
              <a:gd name="adj1" fmla="val 50000"/>
              <a:gd name="adj2" fmla="val 53717"/>
            </a:avLst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3560" bIns="43560" anchor="ctr">
            <a:noAutofit/>
          </a:bodyPr>
          <a:p>
            <a:pPr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22" name=""/>
          <p:cNvSpPr/>
          <p:nvPr/>
        </p:nvSpPr>
        <p:spPr>
          <a:xfrm>
            <a:off x="4551840" y="5391000"/>
            <a:ext cx="2585880" cy="237240"/>
          </a:xfrm>
          <a:prstGeom prst="rect">
            <a:avLst/>
          </a:prstGeom>
          <a:solidFill>
            <a:srgbClr val="ffb66c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Ouvrir la boite à gants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3" name=""/>
          <p:cNvSpPr/>
          <p:nvPr/>
        </p:nvSpPr>
        <p:spPr>
          <a:xfrm>
            <a:off x="4551840" y="5704560"/>
            <a:ext cx="2585880" cy="237240"/>
          </a:xfrm>
          <a:prstGeom prst="rect">
            <a:avLst/>
          </a:prstGeom>
          <a:solidFill>
            <a:srgbClr val="ffb66c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Ouvrir la fenêtre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4" name=""/>
          <p:cNvSpPr/>
          <p:nvPr/>
        </p:nvSpPr>
        <p:spPr>
          <a:xfrm>
            <a:off x="4131720" y="5429160"/>
            <a:ext cx="378000" cy="174960"/>
          </a:xfrm>
          <a:prstGeom prst="leftArrow">
            <a:avLst>
              <a:gd name="adj1" fmla="val 50000"/>
              <a:gd name="adj2" fmla="val 53717"/>
            </a:avLst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3560" bIns="43560" anchor="ctr">
            <a:noAutofit/>
          </a:bodyPr>
          <a:p>
            <a:pPr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25" name=""/>
          <p:cNvSpPr/>
          <p:nvPr/>
        </p:nvSpPr>
        <p:spPr>
          <a:xfrm>
            <a:off x="1387080" y="5304600"/>
            <a:ext cx="2660040" cy="23652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* vous trouver un jeu : le 1000 bornes *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6" name=""/>
          <p:cNvSpPr/>
          <p:nvPr/>
        </p:nvSpPr>
        <p:spPr>
          <a:xfrm>
            <a:off x="1387080" y="5654160"/>
            <a:ext cx="2660040" cy="36828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* malgré le nombre de voiture vous ne sentez aucune odeur d’essence… C’est agréable *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27" name="" descr=""/>
          <p:cNvPicPr/>
          <p:nvPr/>
        </p:nvPicPr>
        <p:blipFill>
          <a:blip r:embed="rId7"/>
          <a:srcRect l="65661" t="73049" r="16478" b="2345"/>
          <a:stretch/>
        </p:blipFill>
        <p:spPr>
          <a:xfrm>
            <a:off x="3690720" y="4399920"/>
            <a:ext cx="440640" cy="410400"/>
          </a:xfrm>
          <a:prstGeom prst="rect">
            <a:avLst/>
          </a:prstGeom>
          <a:ln w="0">
            <a:noFill/>
          </a:ln>
        </p:spPr>
      </p:pic>
      <p:sp>
        <p:nvSpPr>
          <p:cNvPr id="428" name=""/>
          <p:cNvSpPr/>
          <p:nvPr/>
        </p:nvSpPr>
        <p:spPr>
          <a:xfrm>
            <a:off x="4131720" y="4538880"/>
            <a:ext cx="378000" cy="174960"/>
          </a:xfrm>
          <a:prstGeom prst="leftArrow">
            <a:avLst>
              <a:gd name="adj1" fmla="val 50000"/>
              <a:gd name="adj2" fmla="val 53717"/>
            </a:avLst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3560" bIns="43560" anchor="ctr">
            <a:noAutofit/>
          </a:bodyPr>
          <a:p>
            <a:pPr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29" name=""/>
          <p:cNvSpPr/>
          <p:nvPr/>
        </p:nvSpPr>
        <p:spPr>
          <a:xfrm>
            <a:off x="4131720" y="5753160"/>
            <a:ext cx="378000" cy="174960"/>
          </a:xfrm>
          <a:prstGeom prst="leftArrow">
            <a:avLst>
              <a:gd name="adj1" fmla="val 50000"/>
              <a:gd name="adj2" fmla="val 53717"/>
            </a:avLst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3560" bIns="43560" anchor="ctr">
            <a:noAutofit/>
          </a:bodyPr>
          <a:p>
            <a:pPr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" name="" descr=""/>
          <p:cNvPicPr/>
          <p:nvPr/>
        </p:nvPicPr>
        <p:blipFill>
          <a:blip r:embed="rId1"/>
          <a:srcRect l="0" t="12400" r="0" b="38406"/>
          <a:stretch/>
        </p:blipFill>
        <p:spPr>
          <a:xfrm>
            <a:off x="4536000" y="1156680"/>
            <a:ext cx="3157920" cy="2108520"/>
          </a:xfrm>
          <a:prstGeom prst="rect">
            <a:avLst/>
          </a:prstGeom>
          <a:ln w="0">
            <a:noFill/>
          </a:ln>
        </p:spPr>
      </p:pic>
      <p:sp>
        <p:nvSpPr>
          <p:cNvPr id="431" name="CustomShape 24"/>
          <p:cNvSpPr/>
          <p:nvPr/>
        </p:nvSpPr>
        <p:spPr>
          <a:xfrm>
            <a:off x="457200" y="274680"/>
            <a:ext cx="8257320" cy="11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pc="-1" strike="noStrike">
                <a:solidFill>
                  <a:srgbClr val="e16c00"/>
                </a:solidFill>
                <a:latin typeface="Tahoma"/>
                <a:ea typeface="Tahoma"/>
              </a:rPr>
              <a:t>Je trouve une autre borne de recharge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2" name="Line 6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433" name="Picture 2_ 5" descr="C:\wamp\www\VIRALGAMES_2012-Corporate\Graphs\Sources\Images\vague_bordure.png"/>
          <p:cNvPicPr/>
          <p:nvPr/>
        </p:nvPicPr>
        <p:blipFill>
          <a:blip r:embed="rId2"/>
          <a:stretch/>
        </p:blipFill>
        <p:spPr>
          <a:xfrm>
            <a:off x="8316360" y="0"/>
            <a:ext cx="811800" cy="6842160"/>
          </a:xfrm>
          <a:prstGeom prst="rect">
            <a:avLst/>
          </a:prstGeom>
          <a:ln w="0">
            <a:noFill/>
          </a:ln>
        </p:spPr>
      </p:pic>
      <p:sp>
        <p:nvSpPr>
          <p:cNvPr id="434" name="CustomShape 25"/>
          <p:cNvSpPr/>
          <p:nvPr/>
        </p:nvSpPr>
        <p:spPr>
          <a:xfrm>
            <a:off x="6553080" y="6356520"/>
            <a:ext cx="2117880" cy="34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F3D9B526-3956-4CE3-A2DB-7101226A2450}" type="slidenum">
              <a:rPr b="0" lang="fr-FR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5" name="CustomShape 26"/>
          <p:cNvSpPr/>
          <p:nvPr/>
        </p:nvSpPr>
        <p:spPr>
          <a:xfrm>
            <a:off x="4464000" y="1080000"/>
            <a:ext cx="3236040" cy="557604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36" name="" descr=""/>
          <p:cNvPicPr/>
          <p:nvPr/>
        </p:nvPicPr>
        <p:blipFill>
          <a:blip r:embed="rId3"/>
          <a:srcRect l="65661" t="73049" r="16478" b="2345"/>
          <a:stretch/>
        </p:blipFill>
        <p:spPr>
          <a:xfrm>
            <a:off x="7238520" y="3121920"/>
            <a:ext cx="440640" cy="410400"/>
          </a:xfrm>
          <a:prstGeom prst="rect">
            <a:avLst/>
          </a:prstGeom>
          <a:ln w="0">
            <a:noFill/>
          </a:ln>
        </p:spPr>
      </p:pic>
      <p:sp>
        <p:nvSpPr>
          <p:cNvPr id="437" name=""/>
          <p:cNvSpPr/>
          <p:nvPr/>
        </p:nvSpPr>
        <p:spPr>
          <a:xfrm>
            <a:off x="4536000" y="1156680"/>
            <a:ext cx="3088800" cy="20952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12:15 GMT+1 / </a:t>
            </a:r>
            <a:r>
              <a:rPr b="1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Dans les environs de Pau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8" name=""/>
          <p:cNvSpPr/>
          <p:nvPr/>
        </p:nvSpPr>
        <p:spPr>
          <a:xfrm>
            <a:off x="4548960" y="3193920"/>
            <a:ext cx="2660040" cy="35316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Finalement cette borne est bien placée, il y a des commerces à côté !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39" name="" descr=""/>
          <p:cNvPicPr/>
          <p:nvPr/>
        </p:nvPicPr>
        <p:blipFill>
          <a:blip r:embed="rId4"/>
          <a:srcRect l="35204" t="49416" r="48950" b="26778"/>
          <a:stretch/>
        </p:blipFill>
        <p:spPr>
          <a:xfrm>
            <a:off x="4529880" y="3998880"/>
            <a:ext cx="390960" cy="397080"/>
          </a:xfrm>
          <a:prstGeom prst="rect">
            <a:avLst/>
          </a:prstGeom>
          <a:ln w="0">
            <a:noFill/>
          </a:ln>
        </p:spPr>
      </p:pic>
      <p:sp>
        <p:nvSpPr>
          <p:cNvPr id="440" name=""/>
          <p:cNvSpPr/>
          <p:nvPr/>
        </p:nvSpPr>
        <p:spPr>
          <a:xfrm>
            <a:off x="4548960" y="3651480"/>
            <a:ext cx="2660040" cy="21636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A toi de jouer Sophie, je te laisse recharger la voiture !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1" name=""/>
          <p:cNvSpPr/>
          <p:nvPr/>
        </p:nvSpPr>
        <p:spPr>
          <a:xfrm>
            <a:off x="5019840" y="4043880"/>
            <a:ext cx="2585880" cy="348480"/>
          </a:xfrm>
          <a:prstGeom prst="rect">
            <a:avLst/>
          </a:prstGeom>
          <a:solidFill>
            <a:srgbClr val="ffb66c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Ok je vais me dégourdir les jambes !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2" name="" descr=""/>
          <p:cNvPicPr/>
          <p:nvPr/>
        </p:nvPicPr>
        <p:blipFill>
          <a:blip r:embed="rId1"/>
          <a:srcRect l="36824" t="801" r="20951" b="0"/>
          <a:stretch/>
        </p:blipFill>
        <p:spPr>
          <a:xfrm>
            <a:off x="2913120" y="1158480"/>
            <a:ext cx="3160440" cy="4146480"/>
          </a:xfrm>
          <a:prstGeom prst="rect">
            <a:avLst/>
          </a:prstGeom>
          <a:ln w="0">
            <a:noFill/>
          </a:ln>
        </p:spPr>
      </p:pic>
      <p:sp>
        <p:nvSpPr>
          <p:cNvPr id="443" name="CustomShape 40"/>
          <p:cNvSpPr/>
          <p:nvPr/>
        </p:nvSpPr>
        <p:spPr>
          <a:xfrm>
            <a:off x="457200" y="274680"/>
            <a:ext cx="8258040" cy="112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pc="-1" strike="noStrike">
                <a:solidFill>
                  <a:srgbClr val="e16c00"/>
                </a:solidFill>
                <a:latin typeface="Tahoma"/>
                <a:ea typeface="Tahoma"/>
              </a:rPr>
              <a:t>Je recharge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4" name="Line 14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445" name="Picture 2_ 13" descr="C:\wamp\www\VIRALGAMES_2012-Corporate\Graphs\Sources\Images\vague_bordure.png"/>
          <p:cNvPicPr/>
          <p:nvPr/>
        </p:nvPicPr>
        <p:blipFill>
          <a:blip r:embed="rId2"/>
          <a:stretch/>
        </p:blipFill>
        <p:spPr>
          <a:xfrm>
            <a:off x="8316360" y="0"/>
            <a:ext cx="812520" cy="6842880"/>
          </a:xfrm>
          <a:prstGeom prst="rect">
            <a:avLst/>
          </a:prstGeom>
          <a:ln w="0">
            <a:noFill/>
          </a:ln>
        </p:spPr>
      </p:pic>
      <p:sp>
        <p:nvSpPr>
          <p:cNvPr id="446" name="CustomShape 46"/>
          <p:cNvSpPr/>
          <p:nvPr/>
        </p:nvSpPr>
        <p:spPr>
          <a:xfrm>
            <a:off x="6553080" y="6356520"/>
            <a:ext cx="2118600" cy="349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A4AA4244-6A08-43AC-919A-108819AE39D3}" type="slidenum">
              <a:rPr b="0" lang="fr-FR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7" name="CustomShape 56"/>
          <p:cNvSpPr/>
          <p:nvPr/>
        </p:nvSpPr>
        <p:spPr>
          <a:xfrm>
            <a:off x="2880000" y="1080000"/>
            <a:ext cx="3236760" cy="557676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8" name=""/>
          <p:cNvSpPr/>
          <p:nvPr/>
        </p:nvSpPr>
        <p:spPr>
          <a:xfrm>
            <a:off x="5887800" y="3446280"/>
            <a:ext cx="2142360" cy="1023120"/>
          </a:xfrm>
          <a:prstGeom prst="wedgeRoundRectCallout">
            <a:avLst>
              <a:gd name="adj1" fmla="val -75172"/>
              <a:gd name="adj2" fmla="val -41321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1300" spc="-1" strike="noStrike">
                <a:solidFill>
                  <a:srgbClr val="000000"/>
                </a:solidFill>
                <a:latin typeface="Arial"/>
                <a:ea typeface="DejaVu Sans"/>
              </a:rPr>
              <a:t>En cliquant sur la boite à gants Sophie récupère la carte ze-watt</a:t>
            </a:r>
            <a:endParaRPr b="0" lang="fr-FR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9" name=""/>
          <p:cNvSpPr/>
          <p:nvPr/>
        </p:nvSpPr>
        <p:spPr>
          <a:xfrm>
            <a:off x="3105720" y="6288120"/>
            <a:ext cx="2283840" cy="11844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50" name=""/>
          <p:cNvSpPr/>
          <p:nvPr/>
        </p:nvSpPr>
        <p:spPr>
          <a:xfrm>
            <a:off x="3105720" y="6288120"/>
            <a:ext cx="1478160" cy="118440"/>
          </a:xfrm>
          <a:prstGeom prst="rect">
            <a:avLst/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51" name="CustomShape 58"/>
          <p:cNvSpPr/>
          <p:nvPr/>
        </p:nvSpPr>
        <p:spPr>
          <a:xfrm>
            <a:off x="5575680" y="6111720"/>
            <a:ext cx="447480" cy="429480"/>
          </a:xfrm>
          <a:prstGeom prst="roundRect">
            <a:avLst>
              <a:gd name="adj" fmla="val 16667"/>
            </a:avLst>
          </a:prstGeom>
          <a:solidFill>
            <a:srgbClr val="3465a4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1" lang="fr-FR" sz="2200" spc="-1" strike="noStrike" cap="all">
                <a:solidFill>
                  <a:srgbClr val="ffffff"/>
                </a:solidFill>
                <a:latin typeface="Calibri"/>
                <a:ea typeface="DejaVu Sans"/>
              </a:rPr>
              <a:t>?</a:t>
            </a:r>
            <a:endParaRPr b="0" lang="fr-FR" sz="2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52" name="" descr=""/>
          <p:cNvPicPr/>
          <p:nvPr/>
        </p:nvPicPr>
        <p:blipFill>
          <a:blip r:embed="rId3"/>
          <a:stretch/>
        </p:blipFill>
        <p:spPr>
          <a:xfrm rot="21072600">
            <a:off x="4474080" y="5465160"/>
            <a:ext cx="803880" cy="567000"/>
          </a:xfrm>
          <a:prstGeom prst="rect">
            <a:avLst/>
          </a:prstGeom>
          <a:ln w="0">
            <a:noFill/>
          </a:ln>
        </p:spPr>
      </p:pic>
      <p:sp>
        <p:nvSpPr>
          <p:cNvPr id="453" name=""/>
          <p:cNvSpPr/>
          <p:nvPr/>
        </p:nvSpPr>
        <p:spPr>
          <a:xfrm flipH="1">
            <a:off x="4993200" y="3600360"/>
            <a:ext cx="106200" cy="1959120"/>
          </a:xfrm>
          <a:prstGeom prst="line">
            <a:avLst/>
          </a:prstGeom>
          <a:ln cap="rnd" w="76320">
            <a:solidFill>
              <a:srgbClr val="ff8000"/>
            </a:solidFill>
            <a:prstDash val="sysDash"/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CustomShape 28"/>
          <p:cNvSpPr/>
          <p:nvPr/>
        </p:nvSpPr>
        <p:spPr>
          <a:xfrm>
            <a:off x="457200" y="274680"/>
            <a:ext cx="8257320" cy="11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pc="-1" strike="noStrike">
                <a:solidFill>
                  <a:srgbClr val="e16c00"/>
                </a:solidFill>
                <a:latin typeface="Tahoma"/>
                <a:ea typeface="Tahoma"/>
              </a:rPr>
              <a:t>Je recharge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5" name="Line 13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456" name="Picture 2_ 12" descr="C:\wamp\www\VIRALGAMES_2012-Corporate\Graphs\Sources\Images\vague_bordure.png"/>
          <p:cNvPicPr/>
          <p:nvPr/>
        </p:nvPicPr>
        <p:blipFill>
          <a:blip r:embed="rId1"/>
          <a:stretch/>
        </p:blipFill>
        <p:spPr>
          <a:xfrm>
            <a:off x="8316360" y="0"/>
            <a:ext cx="811800" cy="6842160"/>
          </a:xfrm>
          <a:prstGeom prst="rect">
            <a:avLst/>
          </a:prstGeom>
          <a:ln w="0">
            <a:noFill/>
          </a:ln>
        </p:spPr>
      </p:pic>
      <p:sp>
        <p:nvSpPr>
          <p:cNvPr id="457" name="CustomShape 29"/>
          <p:cNvSpPr/>
          <p:nvPr/>
        </p:nvSpPr>
        <p:spPr>
          <a:xfrm>
            <a:off x="6553080" y="6356520"/>
            <a:ext cx="2117880" cy="34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ABF6D72D-314D-4195-81A1-D8D2FAA1254A}" type="slidenum">
              <a:rPr b="0" lang="fr-FR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8" name="CustomShape 30"/>
          <p:cNvSpPr/>
          <p:nvPr/>
        </p:nvSpPr>
        <p:spPr>
          <a:xfrm>
            <a:off x="3492000" y="1080000"/>
            <a:ext cx="3236040" cy="557604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59" name="" descr=""/>
          <p:cNvPicPr/>
          <p:nvPr/>
        </p:nvPicPr>
        <p:blipFill>
          <a:blip r:embed="rId2"/>
          <a:stretch/>
        </p:blipFill>
        <p:spPr>
          <a:xfrm>
            <a:off x="3615840" y="2173320"/>
            <a:ext cx="2976480" cy="1734120"/>
          </a:xfrm>
          <a:prstGeom prst="rect">
            <a:avLst/>
          </a:prstGeom>
          <a:ln w="0">
            <a:noFill/>
          </a:ln>
        </p:spPr>
      </p:pic>
      <p:sp>
        <p:nvSpPr>
          <p:cNvPr id="460" name=""/>
          <p:cNvSpPr/>
          <p:nvPr/>
        </p:nvSpPr>
        <p:spPr>
          <a:xfrm>
            <a:off x="6729840" y="2413800"/>
            <a:ext cx="1695600" cy="779760"/>
          </a:xfrm>
          <a:prstGeom prst="wedgeRoundRectCallout">
            <a:avLst>
              <a:gd name="adj1" fmla="val -129028"/>
              <a:gd name="adj2" fmla="val 56583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fr-FR" sz="1300" spc="-1" strike="noStrike">
                <a:solidFill>
                  <a:srgbClr val="000000"/>
                </a:solidFill>
                <a:latin typeface="Arial"/>
                <a:ea typeface="DejaVu Sans"/>
              </a:rPr>
              <a:t>2</a:t>
            </a:r>
            <a:r>
              <a:rPr b="0" lang="fr-FR" sz="1300" spc="-1" strike="noStrike">
                <a:solidFill>
                  <a:srgbClr val="000000"/>
                </a:solidFill>
                <a:latin typeface="Arial"/>
                <a:ea typeface="DejaVu Sans"/>
              </a:rPr>
              <a:t>. je branche la voiture</a:t>
            </a:r>
            <a:endParaRPr b="0" lang="fr-FR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1" name=""/>
          <p:cNvSpPr/>
          <p:nvPr/>
        </p:nvSpPr>
        <p:spPr>
          <a:xfrm flipV="1">
            <a:off x="4957560" y="2697120"/>
            <a:ext cx="1097640" cy="2539800"/>
          </a:xfrm>
          <a:prstGeom prst="line">
            <a:avLst/>
          </a:prstGeom>
          <a:ln cap="rnd" w="76320">
            <a:solidFill>
              <a:srgbClr val="ff8000"/>
            </a:solidFill>
            <a:prstDash val="sysDash"/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128160" rIns="128160" tIns="83160" bIns="83160" anchor="ctr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62" name=""/>
          <p:cNvSpPr/>
          <p:nvPr/>
        </p:nvSpPr>
        <p:spPr>
          <a:xfrm>
            <a:off x="5910840" y="3909240"/>
            <a:ext cx="1976040" cy="810000"/>
          </a:xfrm>
          <a:prstGeom prst="wedgeRoundRectCallout">
            <a:avLst>
              <a:gd name="adj1" fmla="val -35732"/>
              <a:gd name="adj2" fmla="val -125044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fr-FR" sz="1300" spc="-1" strike="noStrike">
                <a:solidFill>
                  <a:srgbClr val="000000"/>
                </a:solidFill>
                <a:latin typeface="Arial"/>
                <a:ea typeface="DejaVu Sans"/>
              </a:rPr>
              <a:t>3</a:t>
            </a:r>
            <a:r>
              <a:rPr b="0" lang="fr-FR" sz="1300" spc="-1" strike="noStrike">
                <a:solidFill>
                  <a:srgbClr val="000000"/>
                </a:solidFill>
                <a:latin typeface="Arial"/>
                <a:ea typeface="DejaVu Sans"/>
              </a:rPr>
              <a:t>. je branche la borne</a:t>
            </a:r>
            <a:endParaRPr b="0" lang="fr-FR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3" name=""/>
          <p:cNvSpPr/>
          <p:nvPr/>
        </p:nvSpPr>
        <p:spPr>
          <a:xfrm>
            <a:off x="5103720" y="1134720"/>
            <a:ext cx="1695600" cy="779760"/>
          </a:xfrm>
          <a:prstGeom prst="wedgeRoundRectCallout">
            <a:avLst>
              <a:gd name="adj1" fmla="val -39800"/>
              <a:gd name="adj2" fmla="val 151519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fr-FR" sz="1300" spc="-1" strike="noStrike">
                <a:solidFill>
                  <a:srgbClr val="000000"/>
                </a:solidFill>
                <a:latin typeface="Arial"/>
                <a:ea typeface="DejaVu Sans"/>
              </a:rPr>
              <a:t>1</a:t>
            </a:r>
            <a:r>
              <a:rPr b="0" lang="fr-FR" sz="1300" spc="-1" strike="noStrike">
                <a:solidFill>
                  <a:srgbClr val="000000"/>
                </a:solidFill>
                <a:latin typeface="Arial"/>
                <a:ea typeface="DejaVu Sans"/>
              </a:rPr>
              <a:t>. je récupère le câble dans le coffre</a:t>
            </a:r>
            <a:endParaRPr b="0" lang="fr-FR" sz="13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64" name="" descr=""/>
          <p:cNvPicPr/>
          <p:nvPr/>
        </p:nvPicPr>
        <p:blipFill>
          <a:blip r:embed="rId3"/>
          <a:stretch/>
        </p:blipFill>
        <p:spPr>
          <a:xfrm rot="21072600">
            <a:off x="4349160" y="5137920"/>
            <a:ext cx="803880" cy="567000"/>
          </a:xfrm>
          <a:prstGeom prst="rect">
            <a:avLst/>
          </a:prstGeom>
          <a:ln w="0">
            <a:noFill/>
          </a:ln>
        </p:spPr>
      </p:pic>
      <p:sp>
        <p:nvSpPr>
          <p:cNvPr id="465" name=""/>
          <p:cNvSpPr/>
          <p:nvPr/>
        </p:nvSpPr>
        <p:spPr>
          <a:xfrm>
            <a:off x="2769120" y="4272120"/>
            <a:ext cx="1525320" cy="668520"/>
          </a:xfrm>
          <a:prstGeom prst="wedgeRoundRectCallout">
            <a:avLst>
              <a:gd name="adj1" fmla="val 64477"/>
              <a:gd name="adj2" fmla="val 105722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fr-FR" sz="1300" spc="-1" strike="noStrike">
                <a:solidFill>
                  <a:srgbClr val="000000"/>
                </a:solidFill>
                <a:latin typeface="Arial"/>
                <a:ea typeface="DejaVu Sans"/>
              </a:rPr>
              <a:t>4</a:t>
            </a:r>
            <a:r>
              <a:rPr b="0" lang="fr-FR" sz="1300" spc="-1" strike="noStrike">
                <a:solidFill>
                  <a:srgbClr val="000000"/>
                </a:solidFill>
                <a:latin typeface="Arial"/>
                <a:ea typeface="DejaVu Sans"/>
              </a:rPr>
              <a:t>. je passe la carte Ze Watt</a:t>
            </a:r>
            <a:endParaRPr b="0" lang="fr-FR" sz="13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6" name="" descr=""/>
          <p:cNvPicPr/>
          <p:nvPr/>
        </p:nvPicPr>
        <p:blipFill>
          <a:blip r:embed="rId1"/>
          <a:srcRect l="1154" t="737" r="232" b="0"/>
          <a:stretch/>
        </p:blipFill>
        <p:spPr>
          <a:xfrm>
            <a:off x="4500000" y="1228680"/>
            <a:ext cx="3147120" cy="1768320"/>
          </a:xfrm>
          <a:prstGeom prst="rect">
            <a:avLst/>
          </a:prstGeom>
          <a:ln w="0">
            <a:noFill/>
          </a:ln>
        </p:spPr>
      </p:pic>
      <p:sp>
        <p:nvSpPr>
          <p:cNvPr id="467" name="CustomShape 32"/>
          <p:cNvSpPr/>
          <p:nvPr/>
        </p:nvSpPr>
        <p:spPr>
          <a:xfrm>
            <a:off x="457200" y="274680"/>
            <a:ext cx="8257320" cy="11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pc="-1" strike="noStrike">
                <a:solidFill>
                  <a:srgbClr val="e16c00"/>
                </a:solidFill>
                <a:latin typeface="Tahoma"/>
                <a:ea typeface="Tahoma"/>
              </a:rPr>
              <a:t>Pendant la recharge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8" name="Line 16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469" name="Picture 2_ 15" descr="C:\wamp\www\VIRALGAMES_2012-Corporate\Graphs\Sources\Images\vague_bordure.png"/>
          <p:cNvPicPr/>
          <p:nvPr/>
        </p:nvPicPr>
        <p:blipFill>
          <a:blip r:embed="rId2"/>
          <a:stretch/>
        </p:blipFill>
        <p:spPr>
          <a:xfrm>
            <a:off x="8316360" y="0"/>
            <a:ext cx="811800" cy="6842160"/>
          </a:xfrm>
          <a:prstGeom prst="rect">
            <a:avLst/>
          </a:prstGeom>
          <a:ln w="0">
            <a:noFill/>
          </a:ln>
        </p:spPr>
      </p:pic>
      <p:sp>
        <p:nvSpPr>
          <p:cNvPr id="470" name="CustomShape 33"/>
          <p:cNvSpPr/>
          <p:nvPr/>
        </p:nvSpPr>
        <p:spPr>
          <a:xfrm>
            <a:off x="6553080" y="6356520"/>
            <a:ext cx="2117880" cy="34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3EF84615-E3B0-487C-A11C-AE331A85FA5B}" type="slidenum">
              <a:rPr b="0" lang="fr-FR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1" name="CustomShape 34"/>
          <p:cNvSpPr/>
          <p:nvPr/>
        </p:nvSpPr>
        <p:spPr>
          <a:xfrm>
            <a:off x="4464000" y="1080000"/>
            <a:ext cx="3236040" cy="557604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72" name="" descr=""/>
          <p:cNvPicPr/>
          <p:nvPr/>
        </p:nvPicPr>
        <p:blipFill>
          <a:blip r:embed="rId3"/>
          <a:srcRect l="65661" t="73049" r="16478" b="2345"/>
          <a:stretch/>
        </p:blipFill>
        <p:spPr>
          <a:xfrm>
            <a:off x="7238520" y="3157920"/>
            <a:ext cx="440640" cy="410400"/>
          </a:xfrm>
          <a:prstGeom prst="rect">
            <a:avLst/>
          </a:prstGeom>
          <a:ln w="0">
            <a:noFill/>
          </a:ln>
        </p:spPr>
      </p:pic>
      <p:sp>
        <p:nvSpPr>
          <p:cNvPr id="473" name=""/>
          <p:cNvSpPr/>
          <p:nvPr/>
        </p:nvSpPr>
        <p:spPr>
          <a:xfrm>
            <a:off x="4536000" y="1156680"/>
            <a:ext cx="3088800" cy="20952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12:20 GMT+1 / </a:t>
            </a:r>
            <a:r>
              <a:rPr b="1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Dans les environs de Pau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4" name=""/>
          <p:cNvSpPr/>
          <p:nvPr/>
        </p:nvSpPr>
        <p:spPr>
          <a:xfrm>
            <a:off x="4548960" y="3193920"/>
            <a:ext cx="2660040" cy="35964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Regarde ça Sophie, on peut voir combien d’énergie on économise. C’est fascinant.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75" name="" descr=""/>
          <p:cNvPicPr/>
          <p:nvPr/>
        </p:nvPicPr>
        <p:blipFill>
          <a:blip r:embed="rId4"/>
          <a:srcRect l="35204" t="49416" r="48950" b="26778"/>
          <a:stretch/>
        </p:blipFill>
        <p:spPr>
          <a:xfrm>
            <a:off x="4529880" y="3674880"/>
            <a:ext cx="390960" cy="397080"/>
          </a:xfrm>
          <a:prstGeom prst="rect">
            <a:avLst/>
          </a:prstGeom>
          <a:ln w="0">
            <a:noFill/>
          </a:ln>
        </p:spPr>
      </p:pic>
      <p:sp>
        <p:nvSpPr>
          <p:cNvPr id="476" name=""/>
          <p:cNvSpPr/>
          <p:nvPr/>
        </p:nvSpPr>
        <p:spPr>
          <a:xfrm>
            <a:off x="4993920" y="3728160"/>
            <a:ext cx="1479240" cy="21636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C'est comme un jeu vidéo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7" name=""/>
          <p:cNvSpPr/>
          <p:nvPr/>
        </p:nvSpPr>
        <p:spPr>
          <a:xfrm>
            <a:off x="4960800" y="4718160"/>
            <a:ext cx="1865880" cy="288720"/>
          </a:xfrm>
          <a:prstGeom prst="rect">
            <a:avLst/>
          </a:prstGeom>
          <a:solidFill>
            <a:srgbClr val="81d41a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Je vais en profiter pour me reposer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78" name="" descr=""/>
          <p:cNvPicPr/>
          <p:nvPr/>
        </p:nvPicPr>
        <p:blipFill>
          <a:blip r:embed="rId5"/>
          <a:srcRect l="65661" t="73049" r="16478" b="2345"/>
          <a:stretch/>
        </p:blipFill>
        <p:spPr>
          <a:xfrm>
            <a:off x="7261560" y="4148640"/>
            <a:ext cx="440640" cy="410400"/>
          </a:xfrm>
          <a:prstGeom prst="rect">
            <a:avLst/>
          </a:prstGeom>
          <a:ln w="0">
            <a:noFill/>
          </a:ln>
        </p:spPr>
      </p:pic>
      <p:sp>
        <p:nvSpPr>
          <p:cNvPr id="479" name=""/>
          <p:cNvSpPr/>
          <p:nvPr/>
        </p:nvSpPr>
        <p:spPr>
          <a:xfrm>
            <a:off x="4572000" y="4184640"/>
            <a:ext cx="2660040" cy="35964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Nous avons 20 minutes de charge, qu’est ce que tu comptes faire ?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80" name="" descr=""/>
          <p:cNvPicPr/>
          <p:nvPr/>
        </p:nvPicPr>
        <p:blipFill>
          <a:blip r:embed="rId6"/>
          <a:srcRect l="35204" t="49416" r="48950" b="26778"/>
          <a:stretch/>
        </p:blipFill>
        <p:spPr>
          <a:xfrm>
            <a:off x="4507200" y="4682880"/>
            <a:ext cx="390960" cy="397080"/>
          </a:xfrm>
          <a:prstGeom prst="rect">
            <a:avLst/>
          </a:prstGeom>
          <a:ln w="0">
            <a:noFill/>
          </a:ln>
        </p:spPr>
      </p:pic>
      <p:sp>
        <p:nvSpPr>
          <p:cNvPr id="481" name=""/>
          <p:cNvSpPr/>
          <p:nvPr/>
        </p:nvSpPr>
        <p:spPr>
          <a:xfrm>
            <a:off x="4960800" y="5103720"/>
            <a:ext cx="1865880" cy="288720"/>
          </a:xfrm>
          <a:prstGeom prst="rect">
            <a:avLst/>
          </a:prstGeom>
          <a:solidFill>
            <a:srgbClr val="81d41a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Je vais chercher un café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2" name=""/>
          <p:cNvSpPr/>
          <p:nvPr/>
        </p:nvSpPr>
        <p:spPr>
          <a:xfrm>
            <a:off x="4960800" y="5489280"/>
            <a:ext cx="1865880" cy="342360"/>
          </a:xfrm>
          <a:prstGeom prst="rect">
            <a:avLst/>
          </a:prstGeom>
          <a:solidFill>
            <a:srgbClr val="81d41a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Je vais en profiter pour passer un appel !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3" name=""/>
          <p:cNvSpPr/>
          <p:nvPr/>
        </p:nvSpPr>
        <p:spPr>
          <a:xfrm>
            <a:off x="1522800" y="4277520"/>
            <a:ext cx="2397240" cy="63648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* Après une micro sieste de 10 minutes *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Aaaahhh… moi aussi j’ai rechargé mes batteries ! Je vais aller chercher un café, tu veux quelque chose ?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84" name="" descr=""/>
          <p:cNvPicPr/>
          <p:nvPr/>
        </p:nvPicPr>
        <p:blipFill>
          <a:blip r:embed="rId7"/>
          <a:srcRect l="35204" t="49416" r="48950" b="26778"/>
          <a:stretch/>
        </p:blipFill>
        <p:spPr>
          <a:xfrm>
            <a:off x="1054440" y="4442040"/>
            <a:ext cx="390960" cy="397080"/>
          </a:xfrm>
          <a:prstGeom prst="rect">
            <a:avLst/>
          </a:prstGeom>
          <a:ln w="0">
            <a:noFill/>
          </a:ln>
        </p:spPr>
      </p:pic>
      <p:sp>
        <p:nvSpPr>
          <p:cNvPr id="485" name=""/>
          <p:cNvSpPr/>
          <p:nvPr/>
        </p:nvSpPr>
        <p:spPr>
          <a:xfrm>
            <a:off x="4029840" y="4768200"/>
            <a:ext cx="378000" cy="174960"/>
          </a:xfrm>
          <a:prstGeom prst="leftArrow">
            <a:avLst>
              <a:gd name="adj1" fmla="val 50000"/>
              <a:gd name="adj2" fmla="val 53717"/>
            </a:avLst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3560" bIns="43560" anchor="ctr">
            <a:noAutofit/>
          </a:bodyPr>
          <a:p>
            <a:pPr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486" name=""/>
          <p:cNvSpPr/>
          <p:nvPr/>
        </p:nvSpPr>
        <p:spPr>
          <a:xfrm>
            <a:off x="1536120" y="5605560"/>
            <a:ext cx="2397240" cy="59328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* Après avoir raccroché *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Voilà comment on optimise les temps de recharge ! J’ai droit à un bon café maintenant, tu veux quelque chose !?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87" name="" descr=""/>
          <p:cNvPicPr/>
          <p:nvPr/>
        </p:nvPicPr>
        <p:blipFill>
          <a:blip r:embed="rId8"/>
          <a:srcRect l="35204" t="49416" r="48950" b="26778"/>
          <a:stretch/>
        </p:blipFill>
        <p:spPr>
          <a:xfrm>
            <a:off x="1067760" y="5583600"/>
            <a:ext cx="390960" cy="397080"/>
          </a:xfrm>
          <a:prstGeom prst="rect">
            <a:avLst/>
          </a:prstGeom>
          <a:ln w="0">
            <a:noFill/>
          </a:ln>
        </p:spPr>
      </p:pic>
      <p:sp>
        <p:nvSpPr>
          <p:cNvPr id="488" name=""/>
          <p:cNvSpPr/>
          <p:nvPr/>
        </p:nvSpPr>
        <p:spPr>
          <a:xfrm>
            <a:off x="4029840" y="5704200"/>
            <a:ext cx="378000" cy="174960"/>
          </a:xfrm>
          <a:prstGeom prst="leftArrow">
            <a:avLst>
              <a:gd name="adj1" fmla="val 50000"/>
              <a:gd name="adj2" fmla="val 53717"/>
            </a:avLst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3560" bIns="43560" anchor="ctr">
            <a:noAutofit/>
          </a:bodyPr>
          <a:p>
            <a:pPr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489" name="" descr=""/>
          <p:cNvPicPr/>
          <p:nvPr/>
        </p:nvPicPr>
        <p:blipFill>
          <a:blip r:embed="rId9"/>
          <a:srcRect l="65661" t="73049" r="16478" b="2345"/>
          <a:stretch/>
        </p:blipFill>
        <p:spPr>
          <a:xfrm>
            <a:off x="7248600" y="6039000"/>
            <a:ext cx="440640" cy="410400"/>
          </a:xfrm>
          <a:prstGeom prst="rect">
            <a:avLst/>
          </a:prstGeom>
          <a:ln w="0">
            <a:noFill/>
          </a:ln>
        </p:spPr>
      </p:pic>
      <p:sp>
        <p:nvSpPr>
          <p:cNvPr id="490" name=""/>
          <p:cNvSpPr/>
          <p:nvPr/>
        </p:nvSpPr>
        <p:spPr>
          <a:xfrm>
            <a:off x="5898240" y="6075000"/>
            <a:ext cx="1320840" cy="35964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* zzzzZZZZZzzzz *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1" name=""/>
          <p:cNvSpPr/>
          <p:nvPr/>
        </p:nvSpPr>
        <p:spPr>
          <a:xfrm>
            <a:off x="1536120" y="5158080"/>
            <a:ext cx="2397240" cy="23544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Tu veux quelque chose ?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92" name="" descr=""/>
          <p:cNvPicPr/>
          <p:nvPr/>
        </p:nvPicPr>
        <p:blipFill>
          <a:blip r:embed="rId10"/>
          <a:srcRect l="35204" t="49416" r="48950" b="26778"/>
          <a:stretch/>
        </p:blipFill>
        <p:spPr>
          <a:xfrm>
            <a:off x="1067400" y="5079600"/>
            <a:ext cx="390960" cy="397080"/>
          </a:xfrm>
          <a:prstGeom prst="rect">
            <a:avLst/>
          </a:prstGeom>
          <a:ln w="0">
            <a:noFill/>
          </a:ln>
        </p:spPr>
      </p:pic>
      <p:sp>
        <p:nvSpPr>
          <p:cNvPr id="493" name=""/>
          <p:cNvSpPr/>
          <p:nvPr/>
        </p:nvSpPr>
        <p:spPr>
          <a:xfrm>
            <a:off x="4030200" y="5200560"/>
            <a:ext cx="378000" cy="174960"/>
          </a:xfrm>
          <a:prstGeom prst="leftArrow">
            <a:avLst>
              <a:gd name="adj1" fmla="val 50000"/>
              <a:gd name="adj2" fmla="val 53717"/>
            </a:avLst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3560" bIns="43560" anchor="ctr">
            <a:noAutofit/>
          </a:bodyPr>
          <a:p>
            <a:pPr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4" name="" descr=""/>
          <p:cNvPicPr/>
          <p:nvPr/>
        </p:nvPicPr>
        <p:blipFill>
          <a:blip r:embed="rId1"/>
          <a:stretch/>
        </p:blipFill>
        <p:spPr>
          <a:xfrm>
            <a:off x="4493880" y="1120680"/>
            <a:ext cx="3156120" cy="2036520"/>
          </a:xfrm>
          <a:prstGeom prst="rect">
            <a:avLst/>
          </a:prstGeom>
          <a:ln w="0">
            <a:noFill/>
          </a:ln>
        </p:spPr>
      </p:pic>
      <p:sp>
        <p:nvSpPr>
          <p:cNvPr id="495" name="CustomShape 60"/>
          <p:cNvSpPr/>
          <p:nvPr/>
        </p:nvSpPr>
        <p:spPr>
          <a:xfrm>
            <a:off x="457200" y="274680"/>
            <a:ext cx="8257320" cy="11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pc="-1" strike="noStrike">
                <a:solidFill>
                  <a:srgbClr val="e16c00"/>
                </a:solidFill>
                <a:latin typeface="Tahoma"/>
                <a:ea typeface="Tahoma"/>
              </a:rPr>
              <a:t>Pendant la recharge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6" name="Line 17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497" name="Picture 2_ 16" descr="C:\wamp\www\VIRALGAMES_2012-Corporate\Graphs\Sources\Images\vague_bordure.png"/>
          <p:cNvPicPr/>
          <p:nvPr/>
        </p:nvPicPr>
        <p:blipFill>
          <a:blip r:embed="rId2"/>
          <a:stretch/>
        </p:blipFill>
        <p:spPr>
          <a:xfrm>
            <a:off x="8316360" y="0"/>
            <a:ext cx="811800" cy="6842160"/>
          </a:xfrm>
          <a:prstGeom prst="rect">
            <a:avLst/>
          </a:prstGeom>
          <a:ln w="0">
            <a:noFill/>
          </a:ln>
        </p:spPr>
      </p:pic>
      <p:sp>
        <p:nvSpPr>
          <p:cNvPr id="498" name="CustomShape 61"/>
          <p:cNvSpPr/>
          <p:nvPr/>
        </p:nvSpPr>
        <p:spPr>
          <a:xfrm>
            <a:off x="6553080" y="6356520"/>
            <a:ext cx="2117880" cy="34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2F114A08-6524-4840-83B4-D654B73C6274}" type="slidenum">
              <a:rPr b="0" lang="fr-FR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9" name="CustomShape 62"/>
          <p:cNvSpPr/>
          <p:nvPr/>
        </p:nvSpPr>
        <p:spPr>
          <a:xfrm>
            <a:off x="4464000" y="1080000"/>
            <a:ext cx="3236040" cy="557604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00" name="" descr=""/>
          <p:cNvPicPr/>
          <p:nvPr/>
        </p:nvPicPr>
        <p:blipFill>
          <a:blip r:embed="rId3"/>
          <a:srcRect l="33994" t="70940" r="48266" b="3231"/>
          <a:stretch/>
        </p:blipFill>
        <p:spPr>
          <a:xfrm>
            <a:off x="7210800" y="3122640"/>
            <a:ext cx="437400" cy="430560"/>
          </a:xfrm>
          <a:prstGeom prst="rect">
            <a:avLst/>
          </a:prstGeom>
          <a:ln w="0">
            <a:noFill/>
          </a:ln>
        </p:spPr>
      </p:pic>
      <p:sp>
        <p:nvSpPr>
          <p:cNvPr id="501" name=""/>
          <p:cNvSpPr/>
          <p:nvPr/>
        </p:nvSpPr>
        <p:spPr>
          <a:xfrm>
            <a:off x="4536000" y="1156680"/>
            <a:ext cx="3088800" cy="20952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12:25 GMT+1 / Dans les environs de Castelnaudary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2" name=""/>
          <p:cNvSpPr/>
          <p:nvPr/>
        </p:nvSpPr>
        <p:spPr>
          <a:xfrm>
            <a:off x="4548960" y="3193920"/>
            <a:ext cx="2660040" cy="48456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* marmonant *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… </a:t>
            </a: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nous envoie leur signalement… devons les intercepter et récupérer les fichiers du projet...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03" name="" descr=""/>
          <p:cNvPicPr/>
          <p:nvPr/>
        </p:nvPicPr>
        <p:blipFill>
          <a:blip r:embed="rId4"/>
          <a:srcRect l="4280" t="49416" r="80367" b="26778"/>
          <a:stretch/>
        </p:blipFill>
        <p:spPr>
          <a:xfrm>
            <a:off x="4556160" y="3674880"/>
            <a:ext cx="378720" cy="397080"/>
          </a:xfrm>
          <a:prstGeom prst="rect">
            <a:avLst/>
          </a:prstGeom>
          <a:ln w="0">
            <a:noFill/>
          </a:ln>
        </p:spPr>
      </p:pic>
      <p:sp>
        <p:nvSpPr>
          <p:cNvPr id="504" name=""/>
          <p:cNvSpPr/>
          <p:nvPr/>
        </p:nvSpPr>
        <p:spPr>
          <a:xfrm>
            <a:off x="4993920" y="3764160"/>
            <a:ext cx="1682640" cy="36576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* bruits de moulins à café *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… </a:t>
            </a: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les corps ?...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5" name=""/>
          <p:cNvSpPr/>
          <p:nvPr/>
        </p:nvSpPr>
        <p:spPr>
          <a:xfrm>
            <a:off x="5616720" y="4220640"/>
            <a:ext cx="1615320" cy="24660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… </a:t>
            </a: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ordres… aucune trace...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06" name="" descr=""/>
          <p:cNvPicPr/>
          <p:nvPr/>
        </p:nvPicPr>
        <p:blipFill>
          <a:blip r:embed="rId5"/>
          <a:srcRect l="65661" t="73049" r="16478" b="2345"/>
          <a:stretch/>
        </p:blipFill>
        <p:spPr>
          <a:xfrm>
            <a:off x="7248600" y="6183000"/>
            <a:ext cx="440640" cy="410400"/>
          </a:xfrm>
          <a:prstGeom prst="rect">
            <a:avLst/>
          </a:prstGeom>
          <a:ln w="0">
            <a:noFill/>
          </a:ln>
        </p:spPr>
      </p:pic>
      <p:sp>
        <p:nvSpPr>
          <p:cNvPr id="507" name=""/>
          <p:cNvSpPr/>
          <p:nvPr/>
        </p:nvSpPr>
        <p:spPr>
          <a:xfrm>
            <a:off x="5112720" y="6219000"/>
            <a:ext cx="2106360" cy="47088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Restons calme… je débranche le câble et nous allons repartir en faisant le moins de bruit possible...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08" name="" descr=""/>
          <p:cNvPicPr/>
          <p:nvPr/>
        </p:nvPicPr>
        <p:blipFill>
          <a:blip r:embed="rId6"/>
          <a:srcRect l="33994" t="73692" r="48266" b="3231"/>
          <a:stretch/>
        </p:blipFill>
        <p:spPr>
          <a:xfrm>
            <a:off x="7211160" y="4176720"/>
            <a:ext cx="437400" cy="384480"/>
          </a:xfrm>
          <a:prstGeom prst="rect">
            <a:avLst/>
          </a:prstGeom>
          <a:ln w="0">
            <a:noFill/>
          </a:ln>
        </p:spPr>
      </p:pic>
      <p:sp>
        <p:nvSpPr>
          <p:cNvPr id="509" name=""/>
          <p:cNvSpPr/>
          <p:nvPr/>
        </p:nvSpPr>
        <p:spPr>
          <a:xfrm>
            <a:off x="5616720" y="4570200"/>
            <a:ext cx="1615320" cy="36504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… </a:t>
            </a: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dès qu’ils quitteront l’aire de repos...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0" name=""/>
          <p:cNvSpPr/>
          <p:nvPr/>
        </p:nvSpPr>
        <p:spPr>
          <a:xfrm>
            <a:off x="5005440" y="5062680"/>
            <a:ext cx="2397240" cy="48780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* Sophie, en toute discrétion, quitte la boutique sans se faire remarquer et retourne rapidement à la voiture *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11" name="" descr=""/>
          <p:cNvPicPr/>
          <p:nvPr/>
        </p:nvPicPr>
        <p:blipFill>
          <a:blip r:embed="rId7"/>
          <a:srcRect l="35204" t="49416" r="48950" b="26778"/>
          <a:stretch/>
        </p:blipFill>
        <p:spPr>
          <a:xfrm>
            <a:off x="4537080" y="5623200"/>
            <a:ext cx="390960" cy="397080"/>
          </a:xfrm>
          <a:prstGeom prst="rect">
            <a:avLst/>
          </a:prstGeom>
          <a:ln w="0">
            <a:noFill/>
          </a:ln>
        </p:spPr>
      </p:pic>
      <p:sp>
        <p:nvSpPr>
          <p:cNvPr id="512" name=""/>
          <p:cNvSpPr/>
          <p:nvPr/>
        </p:nvSpPr>
        <p:spPr>
          <a:xfrm>
            <a:off x="5005440" y="5628240"/>
            <a:ext cx="2397240" cy="48528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Marc, j’ai surpris des espions dans le café. Ils ne m’ont pas vu, mais ils sont armés et prêts à nous intercepter...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CustomShape 129"/>
          <p:cNvSpPr/>
          <p:nvPr/>
        </p:nvSpPr>
        <p:spPr>
          <a:xfrm>
            <a:off x="457200" y="274680"/>
            <a:ext cx="8257320" cy="11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pc="-1" strike="noStrike">
                <a:solidFill>
                  <a:srgbClr val="e16c00"/>
                </a:solidFill>
                <a:latin typeface="Tahoma"/>
                <a:ea typeface="Tahoma"/>
              </a:rPr>
              <a:t>P&amp;C : Je débranche le véhicule en cours de charge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4" name="Line 34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515" name="Picture 2_ 33" descr="C:\wamp\www\VIRALGAMES_2012-Corporate\Graphs\Sources\Images\vague_bordure.png"/>
          <p:cNvPicPr/>
          <p:nvPr/>
        </p:nvPicPr>
        <p:blipFill>
          <a:blip r:embed="rId1"/>
          <a:stretch/>
        </p:blipFill>
        <p:spPr>
          <a:xfrm>
            <a:off x="8316360" y="0"/>
            <a:ext cx="811800" cy="6842160"/>
          </a:xfrm>
          <a:prstGeom prst="rect">
            <a:avLst/>
          </a:prstGeom>
          <a:ln w="0">
            <a:noFill/>
          </a:ln>
        </p:spPr>
      </p:pic>
      <p:sp>
        <p:nvSpPr>
          <p:cNvPr id="516" name="CustomShape 130"/>
          <p:cNvSpPr/>
          <p:nvPr/>
        </p:nvSpPr>
        <p:spPr>
          <a:xfrm>
            <a:off x="6553080" y="6356520"/>
            <a:ext cx="2117880" cy="34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CF238A4A-9ECF-46BB-8688-A49C3D68AB6C}" type="slidenum">
              <a:rPr b="0" lang="fr-FR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7" name="CustomShape 131"/>
          <p:cNvSpPr/>
          <p:nvPr/>
        </p:nvSpPr>
        <p:spPr>
          <a:xfrm>
            <a:off x="3492000" y="1080000"/>
            <a:ext cx="3236040" cy="557604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18" name="" descr=""/>
          <p:cNvPicPr/>
          <p:nvPr/>
        </p:nvPicPr>
        <p:blipFill>
          <a:blip r:embed="rId2"/>
          <a:stretch/>
        </p:blipFill>
        <p:spPr>
          <a:xfrm>
            <a:off x="3615840" y="2173320"/>
            <a:ext cx="2976480" cy="1734120"/>
          </a:xfrm>
          <a:prstGeom prst="rect">
            <a:avLst/>
          </a:prstGeom>
          <a:ln w="0">
            <a:noFill/>
          </a:ln>
        </p:spPr>
      </p:pic>
      <p:sp>
        <p:nvSpPr>
          <p:cNvPr id="519" name=""/>
          <p:cNvSpPr/>
          <p:nvPr/>
        </p:nvSpPr>
        <p:spPr>
          <a:xfrm>
            <a:off x="6729840" y="2413800"/>
            <a:ext cx="1695600" cy="779760"/>
          </a:xfrm>
          <a:prstGeom prst="wedgeRoundRectCallout">
            <a:avLst>
              <a:gd name="adj1" fmla="val -129028"/>
              <a:gd name="adj2" fmla="val 56583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fr-FR" sz="1300" spc="-1" strike="noStrike">
                <a:solidFill>
                  <a:srgbClr val="000000"/>
                </a:solidFill>
                <a:latin typeface="Arial"/>
                <a:ea typeface="DejaVu Sans"/>
              </a:rPr>
              <a:t>3</a:t>
            </a:r>
            <a:r>
              <a:rPr b="0" lang="fr-FR" sz="1300" spc="-1" strike="noStrike">
                <a:solidFill>
                  <a:srgbClr val="000000"/>
                </a:solidFill>
                <a:latin typeface="Arial"/>
                <a:ea typeface="DejaVu Sans"/>
              </a:rPr>
              <a:t>. Il débranche la prise de la voiture</a:t>
            </a:r>
            <a:endParaRPr b="0" lang="fr-FR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0" name=""/>
          <p:cNvSpPr/>
          <p:nvPr/>
        </p:nvSpPr>
        <p:spPr>
          <a:xfrm>
            <a:off x="2769120" y="4082400"/>
            <a:ext cx="1774080" cy="873360"/>
          </a:xfrm>
          <a:prstGeom prst="wedgeRoundRectCallout">
            <a:avLst>
              <a:gd name="adj1" fmla="val 38902"/>
              <a:gd name="adj2" fmla="val -158364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fr-FR" sz="1300" spc="-1" strike="noStrike">
                <a:solidFill>
                  <a:srgbClr val="000000"/>
                </a:solidFill>
                <a:latin typeface="Arial"/>
                <a:ea typeface="DejaVu Sans"/>
              </a:rPr>
              <a:t>1</a:t>
            </a:r>
            <a:r>
              <a:rPr b="0" lang="fr-FR" sz="1300" spc="-1" strike="noStrike">
                <a:solidFill>
                  <a:srgbClr val="000000"/>
                </a:solidFill>
                <a:latin typeface="Arial"/>
                <a:ea typeface="DejaVu Sans"/>
              </a:rPr>
              <a:t>. il arrête manuellement la charge</a:t>
            </a:r>
            <a:endParaRPr b="0" lang="fr-FR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1" name=""/>
          <p:cNvSpPr/>
          <p:nvPr/>
        </p:nvSpPr>
        <p:spPr>
          <a:xfrm>
            <a:off x="5910840" y="3909240"/>
            <a:ext cx="2405520" cy="810000"/>
          </a:xfrm>
          <a:prstGeom prst="wedgeRoundRectCallout">
            <a:avLst>
              <a:gd name="adj1" fmla="val -35732"/>
              <a:gd name="adj2" fmla="val -125044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fr-FR" sz="1300" spc="-1" strike="noStrike">
                <a:solidFill>
                  <a:srgbClr val="000000"/>
                </a:solidFill>
                <a:latin typeface="Arial"/>
                <a:ea typeface="DejaVu Sans"/>
              </a:rPr>
              <a:t>2</a:t>
            </a:r>
            <a:r>
              <a:rPr b="0" lang="fr-FR" sz="1300" spc="-1" strike="noStrike">
                <a:solidFill>
                  <a:srgbClr val="000000"/>
                </a:solidFill>
                <a:latin typeface="Arial"/>
                <a:ea typeface="DejaVu Sans"/>
              </a:rPr>
              <a:t>. Il débranche la prise de la borne (couleur bleue, charge en cours)</a:t>
            </a:r>
            <a:endParaRPr b="0" lang="fr-FR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2" name=""/>
          <p:cNvSpPr/>
          <p:nvPr/>
        </p:nvSpPr>
        <p:spPr>
          <a:xfrm>
            <a:off x="5103720" y="1134720"/>
            <a:ext cx="1695600" cy="779760"/>
          </a:xfrm>
          <a:prstGeom prst="wedgeRoundRectCallout">
            <a:avLst>
              <a:gd name="adj1" fmla="val -39800"/>
              <a:gd name="adj2" fmla="val 151519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fr-FR" sz="1300" spc="-1" strike="noStrike">
                <a:solidFill>
                  <a:srgbClr val="000000"/>
                </a:solidFill>
                <a:latin typeface="Arial"/>
                <a:ea typeface="DejaVu Sans"/>
              </a:rPr>
              <a:t>4</a:t>
            </a:r>
            <a:r>
              <a:rPr b="0" lang="fr-FR" sz="1300" spc="-1" strike="noStrike">
                <a:solidFill>
                  <a:srgbClr val="000000"/>
                </a:solidFill>
                <a:latin typeface="Arial"/>
                <a:ea typeface="DejaVu Sans"/>
              </a:rPr>
              <a:t>. Il range le câble dans le coffre</a:t>
            </a:r>
            <a:endParaRPr b="0" lang="fr-FR" sz="13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3" name="" descr=""/>
          <p:cNvPicPr/>
          <p:nvPr/>
        </p:nvPicPr>
        <p:blipFill>
          <a:blip r:embed="rId1"/>
          <a:stretch/>
        </p:blipFill>
        <p:spPr>
          <a:xfrm>
            <a:off x="4510800" y="1283040"/>
            <a:ext cx="3128040" cy="1707480"/>
          </a:xfrm>
          <a:prstGeom prst="rect">
            <a:avLst/>
          </a:prstGeom>
          <a:ln w="0">
            <a:noFill/>
          </a:ln>
        </p:spPr>
      </p:pic>
      <p:pic>
        <p:nvPicPr>
          <p:cNvPr id="524" name="" descr=""/>
          <p:cNvPicPr/>
          <p:nvPr/>
        </p:nvPicPr>
        <p:blipFill>
          <a:blip r:embed="rId2"/>
          <a:srcRect l="0" t="0" r="33842" b="0"/>
          <a:stretch/>
        </p:blipFill>
        <p:spPr>
          <a:xfrm>
            <a:off x="5054400" y="1256400"/>
            <a:ext cx="1968480" cy="1734120"/>
          </a:xfrm>
          <a:prstGeom prst="rect">
            <a:avLst/>
          </a:prstGeom>
          <a:ln w="0">
            <a:noFill/>
          </a:ln>
        </p:spPr>
      </p:pic>
      <p:sp>
        <p:nvSpPr>
          <p:cNvPr id="525" name="CustomShape 68"/>
          <p:cNvSpPr/>
          <p:nvPr/>
        </p:nvSpPr>
        <p:spPr>
          <a:xfrm>
            <a:off x="457200" y="274680"/>
            <a:ext cx="8257320" cy="11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pc="-1" strike="noStrike">
                <a:solidFill>
                  <a:srgbClr val="e16c00"/>
                </a:solidFill>
                <a:latin typeface="Tahoma"/>
                <a:ea typeface="Tahoma"/>
              </a:rPr>
              <a:t>En mode furtif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6" name="Line 18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527" name="Picture 2_ 17" descr="C:\wamp\www\VIRALGAMES_2012-Corporate\Graphs\Sources\Images\vague_bordure.png"/>
          <p:cNvPicPr/>
          <p:nvPr/>
        </p:nvPicPr>
        <p:blipFill>
          <a:blip r:embed="rId3"/>
          <a:stretch/>
        </p:blipFill>
        <p:spPr>
          <a:xfrm>
            <a:off x="8316360" y="0"/>
            <a:ext cx="811800" cy="6842160"/>
          </a:xfrm>
          <a:prstGeom prst="rect">
            <a:avLst/>
          </a:prstGeom>
          <a:ln w="0">
            <a:noFill/>
          </a:ln>
        </p:spPr>
      </p:pic>
      <p:sp>
        <p:nvSpPr>
          <p:cNvPr id="528" name="CustomShape 69"/>
          <p:cNvSpPr/>
          <p:nvPr/>
        </p:nvSpPr>
        <p:spPr>
          <a:xfrm>
            <a:off x="6553080" y="6356520"/>
            <a:ext cx="2117880" cy="34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4B80BB5F-58FD-4394-AB4F-35BA4F8390E3}" type="slidenum">
              <a:rPr b="0" lang="fr-FR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9" name="CustomShape 70"/>
          <p:cNvSpPr/>
          <p:nvPr/>
        </p:nvSpPr>
        <p:spPr>
          <a:xfrm>
            <a:off x="4464000" y="1080000"/>
            <a:ext cx="3236040" cy="557604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0" name=""/>
          <p:cNvSpPr/>
          <p:nvPr/>
        </p:nvSpPr>
        <p:spPr>
          <a:xfrm>
            <a:off x="4536000" y="1156680"/>
            <a:ext cx="3088800" cy="20952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12:30 GMT+1 / </a:t>
            </a:r>
            <a:r>
              <a:rPr b="1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Dans les environs de Pau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1" name=""/>
          <p:cNvSpPr/>
          <p:nvPr/>
        </p:nvSpPr>
        <p:spPr>
          <a:xfrm>
            <a:off x="4692960" y="3193920"/>
            <a:ext cx="2660040" cy="484560"/>
          </a:xfrm>
          <a:prstGeom prst="rect">
            <a:avLst/>
          </a:prstGeom>
          <a:solidFill>
            <a:srgbClr val="222222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ffffff"/>
                </a:solidFill>
                <a:latin typeface="Arial"/>
                <a:ea typeface="DejaVu Sans"/>
              </a:rPr>
              <a:t>* Sans un bruit Marc démarre la voiture et se dirige vers la sortie de l’aire de repos, la voiture glissant presque imperceptiblement *</a:t>
            </a:r>
            <a:endParaRPr b="0" lang="fr-FR" sz="800" spc="-1" strike="noStrike">
              <a:solidFill>
                <a:srgbClr val="ffffff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8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32" name="" descr=""/>
          <p:cNvPicPr/>
          <p:nvPr/>
        </p:nvPicPr>
        <p:blipFill>
          <a:blip r:embed="rId4"/>
          <a:srcRect l="4280" t="49416" r="80367" b="26778"/>
          <a:stretch/>
        </p:blipFill>
        <p:spPr>
          <a:xfrm>
            <a:off x="4559760" y="4179960"/>
            <a:ext cx="378720" cy="397080"/>
          </a:xfrm>
          <a:prstGeom prst="rect">
            <a:avLst/>
          </a:prstGeom>
          <a:ln w="0">
            <a:noFill/>
          </a:ln>
        </p:spPr>
      </p:pic>
      <p:sp>
        <p:nvSpPr>
          <p:cNvPr id="533" name=""/>
          <p:cNvSpPr/>
          <p:nvPr/>
        </p:nvSpPr>
        <p:spPr>
          <a:xfrm>
            <a:off x="4997520" y="4161240"/>
            <a:ext cx="2117520" cy="36576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Je ne pense pas, je connais bien le ronronnement du moteur d’une mégane...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4" name=""/>
          <p:cNvSpPr/>
          <p:nvPr/>
        </p:nvSpPr>
        <p:spPr>
          <a:xfrm>
            <a:off x="5616720" y="3824640"/>
            <a:ext cx="1615320" cy="24660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Ils n’ont toujours pas bougé ?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35" name="" descr=""/>
          <p:cNvPicPr/>
          <p:nvPr/>
        </p:nvPicPr>
        <p:blipFill>
          <a:blip r:embed="rId5"/>
          <a:srcRect l="33994" t="73692" r="48266" b="3231"/>
          <a:stretch/>
        </p:blipFill>
        <p:spPr>
          <a:xfrm>
            <a:off x="7211160" y="3780720"/>
            <a:ext cx="437400" cy="384480"/>
          </a:xfrm>
          <a:prstGeom prst="rect">
            <a:avLst/>
          </a:prstGeom>
          <a:ln w="0">
            <a:noFill/>
          </a:ln>
        </p:spPr>
      </p:pic>
      <p:sp>
        <p:nvSpPr>
          <p:cNvPr id="536" name=""/>
          <p:cNvSpPr/>
          <p:nvPr/>
        </p:nvSpPr>
        <p:spPr>
          <a:xfrm>
            <a:off x="5004720" y="4642200"/>
            <a:ext cx="1615320" cy="36504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… </a:t>
            </a: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Bon sang ! Ils sont partis et je n’ai rien entendu !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7" name=""/>
          <p:cNvSpPr/>
          <p:nvPr/>
        </p:nvSpPr>
        <p:spPr>
          <a:xfrm>
            <a:off x="4894200" y="5461920"/>
            <a:ext cx="2312640" cy="28512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Je les vois encore, rattrapons les !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8" name=""/>
          <p:cNvSpPr/>
          <p:nvPr/>
        </p:nvSpPr>
        <p:spPr>
          <a:xfrm>
            <a:off x="4890240" y="5120640"/>
            <a:ext cx="2328840" cy="24660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Bien sûr ! Ils ont une voiture électrique !!!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39" name="" descr=""/>
          <p:cNvPicPr/>
          <p:nvPr/>
        </p:nvPicPr>
        <p:blipFill>
          <a:blip r:embed="rId6"/>
          <a:srcRect l="33994" t="73692" r="48266" b="3231"/>
          <a:stretch/>
        </p:blipFill>
        <p:spPr>
          <a:xfrm>
            <a:off x="7198200" y="5076720"/>
            <a:ext cx="437400" cy="3844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CustomShape 11"/>
          <p:cNvSpPr/>
          <p:nvPr/>
        </p:nvSpPr>
        <p:spPr>
          <a:xfrm>
            <a:off x="457200" y="274680"/>
            <a:ext cx="8257320" cy="11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pc="-1" strike="noStrike">
                <a:solidFill>
                  <a:srgbClr val="e16c00"/>
                </a:solidFill>
                <a:latin typeface="Tahoma"/>
                <a:ea typeface="Tahoma"/>
              </a:rPr>
              <a:t>Conception préliminaire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" name="Line 10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137" name="Picture 2_ 9" descr="C:\wamp\www\VIRALGAMES_2012-Corporate\Graphs\Sources\Images\vague_bordure.png"/>
          <p:cNvPicPr/>
          <p:nvPr/>
        </p:nvPicPr>
        <p:blipFill>
          <a:blip r:embed="rId1"/>
          <a:stretch/>
        </p:blipFill>
        <p:spPr>
          <a:xfrm>
            <a:off x="8316360" y="0"/>
            <a:ext cx="811800" cy="6842160"/>
          </a:xfrm>
          <a:prstGeom prst="rect">
            <a:avLst/>
          </a:prstGeom>
          <a:ln w="0">
            <a:noFill/>
          </a:ln>
        </p:spPr>
      </p:pic>
      <p:sp>
        <p:nvSpPr>
          <p:cNvPr id="138" name="CustomShape 47"/>
          <p:cNvSpPr/>
          <p:nvPr/>
        </p:nvSpPr>
        <p:spPr>
          <a:xfrm>
            <a:off x="6553080" y="6356520"/>
            <a:ext cx="2117880" cy="34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E5F0B934-AE94-4729-B04B-CB30B23C0EA4}" type="slidenum">
              <a:rPr b="0" lang="fr-FR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CustomShape 48"/>
          <p:cNvSpPr/>
          <p:nvPr/>
        </p:nvSpPr>
        <p:spPr>
          <a:xfrm>
            <a:off x="540000" y="1386000"/>
            <a:ext cx="7731720" cy="504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Types de jeu :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- </a:t>
            </a:r>
            <a:r>
              <a:rPr b="1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conversationnel</a:t>
            </a:r>
            <a:r>
              <a:rPr b="0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 : l’histoire se déroule sous forme de dialogues « à la manière de WhatsApp » entre différents protagonistes. Le joueur interagit en choisissant parmi des réponses prédéfinies. Au fil des conversations le joueur peut voir des images, des vidéos, du son + le jeu de type point &amp; clic.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- </a:t>
            </a:r>
            <a:r>
              <a:rPr b="1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point &amp; clic</a:t>
            </a:r>
            <a:r>
              <a:rPr b="0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 : pour certaines phases du jeu, celles plus « éducationnelles », le point &amp; clic permet de simuler l’action. Par exemple le joueur devra prendre le câble et le brancher sur la voiture, etc.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Genre : 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- espionnage, action, cf. MISSION IMPOSSIBLE, tout en restant « léger »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Ton :</a:t>
            </a:r>
            <a:r>
              <a:rPr b="0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 tutoiement. Un personnage masculin + un féminin pour incarner les 2 genres.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Style graphique</a:t>
            </a:r>
            <a:r>
              <a:rPr b="0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 : se conformer à la charte Orange.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Pédagogie : </a:t>
            </a:r>
            <a:r>
              <a:rPr b="0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il s’agit d’un dispositif de découverte / initiation, pas d’évaluation des connaissances.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0" name="" descr=""/>
          <p:cNvPicPr/>
          <p:nvPr/>
        </p:nvPicPr>
        <p:blipFill>
          <a:blip r:embed="rId1"/>
          <a:stretch/>
        </p:blipFill>
        <p:spPr>
          <a:xfrm>
            <a:off x="4483440" y="1116720"/>
            <a:ext cx="3202560" cy="1518120"/>
          </a:xfrm>
          <a:prstGeom prst="rect">
            <a:avLst/>
          </a:prstGeom>
          <a:ln w="0">
            <a:noFill/>
          </a:ln>
        </p:spPr>
      </p:pic>
      <p:sp>
        <p:nvSpPr>
          <p:cNvPr id="541" name="CustomShape 72"/>
          <p:cNvSpPr/>
          <p:nvPr/>
        </p:nvSpPr>
        <p:spPr>
          <a:xfrm>
            <a:off x="457200" y="274680"/>
            <a:ext cx="8257320" cy="11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pc="-1" strike="noStrike">
                <a:solidFill>
                  <a:srgbClr val="e16c00"/>
                </a:solidFill>
                <a:latin typeface="Tahoma"/>
                <a:ea typeface="Tahoma"/>
              </a:rPr>
              <a:t>En mode F1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2" name="Line 19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543" name="Picture 2_ 18" descr="C:\wamp\www\VIRALGAMES_2012-Corporate\Graphs\Sources\Images\vague_bordure.png"/>
          <p:cNvPicPr/>
          <p:nvPr/>
        </p:nvPicPr>
        <p:blipFill>
          <a:blip r:embed="rId2"/>
          <a:stretch/>
        </p:blipFill>
        <p:spPr>
          <a:xfrm>
            <a:off x="8316360" y="0"/>
            <a:ext cx="811800" cy="6842160"/>
          </a:xfrm>
          <a:prstGeom prst="rect">
            <a:avLst/>
          </a:prstGeom>
          <a:ln w="0">
            <a:noFill/>
          </a:ln>
        </p:spPr>
      </p:pic>
      <p:sp>
        <p:nvSpPr>
          <p:cNvPr id="544" name="CustomShape 73"/>
          <p:cNvSpPr/>
          <p:nvPr/>
        </p:nvSpPr>
        <p:spPr>
          <a:xfrm>
            <a:off x="6553080" y="6356520"/>
            <a:ext cx="2117880" cy="34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61E373E3-F6F5-4AD7-9C1B-13BD301E2E99}" type="slidenum">
              <a:rPr b="0" lang="fr-FR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5" name="CustomShape 74"/>
          <p:cNvSpPr/>
          <p:nvPr/>
        </p:nvSpPr>
        <p:spPr>
          <a:xfrm>
            <a:off x="4464000" y="1080000"/>
            <a:ext cx="3236040" cy="557604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6" name=""/>
          <p:cNvSpPr/>
          <p:nvPr/>
        </p:nvSpPr>
        <p:spPr>
          <a:xfrm>
            <a:off x="4536000" y="1156680"/>
            <a:ext cx="3088800" cy="20952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12:30 GMT+1 / </a:t>
            </a:r>
            <a:r>
              <a:rPr b="1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Dans les environs de Pau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7" name=""/>
          <p:cNvSpPr/>
          <p:nvPr/>
        </p:nvSpPr>
        <p:spPr>
          <a:xfrm>
            <a:off x="5616720" y="3428640"/>
            <a:ext cx="1615320" cy="24660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@ !!’# &amp; !!.,%µ$£ !!!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48" name="" descr=""/>
          <p:cNvPicPr/>
          <p:nvPr/>
        </p:nvPicPr>
        <p:blipFill>
          <a:blip r:embed="rId3"/>
          <a:srcRect l="33994" t="73692" r="48266" b="3231"/>
          <a:stretch/>
        </p:blipFill>
        <p:spPr>
          <a:xfrm>
            <a:off x="7211160" y="3384720"/>
            <a:ext cx="437400" cy="384480"/>
          </a:xfrm>
          <a:prstGeom prst="rect">
            <a:avLst/>
          </a:prstGeom>
          <a:ln w="0">
            <a:noFill/>
          </a:ln>
        </p:spPr>
      </p:pic>
      <p:pic>
        <p:nvPicPr>
          <p:cNvPr id="549" name="" descr=""/>
          <p:cNvPicPr/>
          <p:nvPr/>
        </p:nvPicPr>
        <p:blipFill>
          <a:blip r:embed="rId4"/>
          <a:srcRect l="65661" t="73049" r="16478" b="2345"/>
          <a:stretch/>
        </p:blipFill>
        <p:spPr>
          <a:xfrm>
            <a:off x="7144200" y="2500560"/>
            <a:ext cx="440640" cy="410400"/>
          </a:xfrm>
          <a:prstGeom prst="rect">
            <a:avLst/>
          </a:prstGeom>
          <a:ln w="0">
            <a:noFill/>
          </a:ln>
        </p:spPr>
      </p:pic>
      <p:sp>
        <p:nvSpPr>
          <p:cNvPr id="550" name=""/>
          <p:cNvSpPr/>
          <p:nvPr/>
        </p:nvSpPr>
        <p:spPr>
          <a:xfrm>
            <a:off x="5008320" y="2536560"/>
            <a:ext cx="2106360" cy="35964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Cette voiture a une accélération incroyable !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51" name="" descr=""/>
          <p:cNvPicPr/>
          <p:nvPr/>
        </p:nvPicPr>
        <p:blipFill>
          <a:blip r:embed="rId5"/>
          <a:srcRect l="35204" t="49416" r="48950" b="26778"/>
          <a:stretch/>
        </p:blipFill>
        <p:spPr>
          <a:xfrm>
            <a:off x="4550040" y="2985120"/>
            <a:ext cx="390960" cy="397080"/>
          </a:xfrm>
          <a:prstGeom prst="rect">
            <a:avLst/>
          </a:prstGeom>
          <a:ln w="0">
            <a:noFill/>
          </a:ln>
        </p:spPr>
      </p:pic>
      <p:sp>
        <p:nvSpPr>
          <p:cNvPr id="552" name=""/>
          <p:cNvSpPr/>
          <p:nvPr/>
        </p:nvSpPr>
        <p:spPr>
          <a:xfrm>
            <a:off x="5018400" y="2990160"/>
            <a:ext cx="1396800" cy="27612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Nous les avons semés !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" name="" descr=""/>
          <p:cNvPicPr/>
          <p:nvPr/>
        </p:nvPicPr>
        <p:blipFill>
          <a:blip r:embed="rId1"/>
          <a:stretch/>
        </p:blipFill>
        <p:spPr>
          <a:xfrm>
            <a:off x="4495320" y="1135080"/>
            <a:ext cx="3162240" cy="1781280"/>
          </a:xfrm>
          <a:prstGeom prst="rect">
            <a:avLst/>
          </a:prstGeom>
          <a:ln w="0">
            <a:noFill/>
          </a:ln>
        </p:spPr>
      </p:pic>
      <p:sp>
        <p:nvSpPr>
          <p:cNvPr id="554" name="CustomShape 80"/>
          <p:cNvSpPr/>
          <p:nvPr/>
        </p:nvSpPr>
        <p:spPr>
          <a:xfrm>
            <a:off x="457200" y="274680"/>
            <a:ext cx="8257320" cy="11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pc="-1" strike="noStrike">
                <a:solidFill>
                  <a:srgbClr val="e16c00"/>
                </a:solidFill>
                <a:latin typeface="Tahoma"/>
                <a:ea typeface="Tahoma"/>
              </a:rPr>
              <a:t>Anglet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5" name="Line 27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556" name="Picture 2_ 26" descr="C:\wamp\www\VIRALGAMES_2012-Corporate\Graphs\Sources\Images\vague_bordure.png"/>
          <p:cNvPicPr/>
          <p:nvPr/>
        </p:nvPicPr>
        <p:blipFill>
          <a:blip r:embed="rId2"/>
          <a:stretch/>
        </p:blipFill>
        <p:spPr>
          <a:xfrm>
            <a:off x="8316360" y="0"/>
            <a:ext cx="811800" cy="6842160"/>
          </a:xfrm>
          <a:prstGeom prst="rect">
            <a:avLst/>
          </a:prstGeom>
          <a:ln w="0">
            <a:noFill/>
          </a:ln>
        </p:spPr>
      </p:pic>
      <p:sp>
        <p:nvSpPr>
          <p:cNvPr id="557" name="CustomShape 81"/>
          <p:cNvSpPr/>
          <p:nvPr/>
        </p:nvSpPr>
        <p:spPr>
          <a:xfrm>
            <a:off x="6553080" y="6356520"/>
            <a:ext cx="2117880" cy="34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E3E85CB0-023C-4FF4-9D53-0C5FE6DC01E8}" type="slidenum">
              <a:rPr b="0" lang="fr-FR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8" name="CustomShape 82"/>
          <p:cNvSpPr/>
          <p:nvPr/>
        </p:nvSpPr>
        <p:spPr>
          <a:xfrm>
            <a:off x="4464000" y="1080000"/>
            <a:ext cx="3236040" cy="557604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9" name=""/>
          <p:cNvSpPr/>
          <p:nvPr/>
        </p:nvSpPr>
        <p:spPr>
          <a:xfrm>
            <a:off x="4536000" y="1156680"/>
            <a:ext cx="3088800" cy="20952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13:30 GMT+1 / Arrivée à Anglet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60" name="" descr=""/>
          <p:cNvPicPr/>
          <p:nvPr/>
        </p:nvPicPr>
        <p:blipFill>
          <a:blip r:embed="rId3"/>
          <a:srcRect l="65661" t="73049" r="16478" b="2345"/>
          <a:stretch/>
        </p:blipFill>
        <p:spPr>
          <a:xfrm>
            <a:off x="7184160" y="3341880"/>
            <a:ext cx="440640" cy="410400"/>
          </a:xfrm>
          <a:prstGeom prst="rect">
            <a:avLst/>
          </a:prstGeom>
          <a:ln w="0">
            <a:noFill/>
          </a:ln>
        </p:spPr>
      </p:pic>
      <p:sp>
        <p:nvSpPr>
          <p:cNvPr id="561" name=""/>
          <p:cNvSpPr/>
          <p:nvPr/>
        </p:nvSpPr>
        <p:spPr>
          <a:xfrm>
            <a:off x="5048280" y="3417120"/>
            <a:ext cx="2106360" cy="24840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Et je ne suis même pas fatigué !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62" name="" descr=""/>
          <p:cNvPicPr/>
          <p:nvPr/>
        </p:nvPicPr>
        <p:blipFill>
          <a:blip r:embed="rId4"/>
          <a:srcRect l="35204" t="49416" r="48950" b="26778"/>
          <a:stretch/>
        </p:blipFill>
        <p:spPr>
          <a:xfrm>
            <a:off x="4550040" y="3021120"/>
            <a:ext cx="390960" cy="397080"/>
          </a:xfrm>
          <a:prstGeom prst="rect">
            <a:avLst/>
          </a:prstGeom>
          <a:ln w="0">
            <a:noFill/>
          </a:ln>
        </p:spPr>
      </p:pic>
      <p:sp>
        <p:nvSpPr>
          <p:cNvPr id="563" name=""/>
          <p:cNvSpPr/>
          <p:nvPr/>
        </p:nvSpPr>
        <p:spPr>
          <a:xfrm>
            <a:off x="5018400" y="3062160"/>
            <a:ext cx="1396800" cy="27612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Enfin nous voici à Anglet !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64" name="" descr=""/>
          <p:cNvPicPr/>
          <p:nvPr/>
        </p:nvPicPr>
        <p:blipFill>
          <a:blip r:embed="rId5"/>
          <a:srcRect l="35204" t="49416" r="48950" b="26778"/>
          <a:stretch/>
        </p:blipFill>
        <p:spPr>
          <a:xfrm>
            <a:off x="4563000" y="4281120"/>
            <a:ext cx="390960" cy="397080"/>
          </a:xfrm>
          <a:prstGeom prst="rect">
            <a:avLst/>
          </a:prstGeom>
          <a:ln w="0">
            <a:noFill/>
          </a:ln>
        </p:spPr>
      </p:pic>
      <p:sp>
        <p:nvSpPr>
          <p:cNvPr id="565" name=""/>
          <p:cNvSpPr/>
          <p:nvPr/>
        </p:nvSpPr>
        <p:spPr>
          <a:xfrm>
            <a:off x="4778640" y="3782160"/>
            <a:ext cx="2376000" cy="38772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Conduite assistée, le confort, le silence et les arrêts toutes les 2 heures, ça change tout !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6" name=""/>
          <p:cNvSpPr/>
          <p:nvPr/>
        </p:nvSpPr>
        <p:spPr>
          <a:xfrm>
            <a:off x="5018400" y="4311720"/>
            <a:ext cx="2228040" cy="34884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Et tout ça malgré notre mésaventure à la  recharge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67" name="" descr=""/>
          <p:cNvPicPr/>
          <p:nvPr/>
        </p:nvPicPr>
        <p:blipFill>
          <a:blip r:embed="rId6"/>
          <a:srcRect l="65661" t="73049" r="16478" b="2345"/>
          <a:stretch/>
        </p:blipFill>
        <p:spPr>
          <a:xfrm>
            <a:off x="7171200" y="4710240"/>
            <a:ext cx="440640" cy="410400"/>
          </a:xfrm>
          <a:prstGeom prst="rect">
            <a:avLst/>
          </a:prstGeom>
          <a:ln w="0">
            <a:noFill/>
          </a:ln>
        </p:spPr>
      </p:pic>
      <p:sp>
        <p:nvSpPr>
          <p:cNvPr id="568" name=""/>
          <p:cNvSpPr/>
          <p:nvPr/>
        </p:nvSpPr>
        <p:spPr>
          <a:xfrm>
            <a:off x="5035320" y="4785480"/>
            <a:ext cx="2106360" cy="35964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Allons garer la voiture, j’ai hâte de finir cette mission !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9" name=""/>
          <p:cNvSpPr/>
          <p:nvPr/>
        </p:nvSpPr>
        <p:spPr>
          <a:xfrm>
            <a:off x="4797360" y="5306400"/>
            <a:ext cx="2357280" cy="348480"/>
          </a:xfrm>
          <a:prstGeom prst="rect">
            <a:avLst/>
          </a:prstGeom>
          <a:solidFill>
            <a:srgbClr val="ffb66c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Se rendre à une borne de recharge dans le parking Orange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CustomShape 84"/>
          <p:cNvSpPr/>
          <p:nvPr/>
        </p:nvSpPr>
        <p:spPr>
          <a:xfrm>
            <a:off x="457200" y="274680"/>
            <a:ext cx="8257320" cy="11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pc="-1" strike="noStrike">
                <a:solidFill>
                  <a:srgbClr val="e16c00"/>
                </a:solidFill>
                <a:latin typeface="Tahoma"/>
                <a:ea typeface="Tahoma"/>
              </a:rPr>
              <a:t>Fin du déplacement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1" name="Line 29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572" name="Picture 2_ 28" descr="C:\wamp\www\VIRALGAMES_2012-Corporate\Graphs\Sources\Images\vague_bordure.png"/>
          <p:cNvPicPr/>
          <p:nvPr/>
        </p:nvPicPr>
        <p:blipFill>
          <a:blip r:embed="rId1"/>
          <a:stretch/>
        </p:blipFill>
        <p:spPr>
          <a:xfrm>
            <a:off x="8316360" y="0"/>
            <a:ext cx="811800" cy="6842160"/>
          </a:xfrm>
          <a:prstGeom prst="rect">
            <a:avLst/>
          </a:prstGeom>
          <a:ln w="0">
            <a:noFill/>
          </a:ln>
        </p:spPr>
      </p:pic>
      <p:sp>
        <p:nvSpPr>
          <p:cNvPr id="573" name="CustomShape 85"/>
          <p:cNvSpPr/>
          <p:nvPr/>
        </p:nvSpPr>
        <p:spPr>
          <a:xfrm>
            <a:off x="6553080" y="6356520"/>
            <a:ext cx="2117880" cy="34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68C9DB26-1022-469A-9740-4D5DD41C0BFD}" type="slidenum">
              <a:rPr b="0" lang="fr-FR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4" name="CustomShape 86"/>
          <p:cNvSpPr/>
          <p:nvPr/>
        </p:nvSpPr>
        <p:spPr>
          <a:xfrm>
            <a:off x="3492000" y="1080000"/>
            <a:ext cx="3236040" cy="557604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75" name="" descr=""/>
          <p:cNvPicPr/>
          <p:nvPr/>
        </p:nvPicPr>
        <p:blipFill>
          <a:blip r:embed="rId2"/>
          <a:stretch/>
        </p:blipFill>
        <p:spPr>
          <a:xfrm>
            <a:off x="3615840" y="2173320"/>
            <a:ext cx="2976480" cy="1734120"/>
          </a:xfrm>
          <a:prstGeom prst="rect">
            <a:avLst/>
          </a:prstGeom>
          <a:ln w="0">
            <a:noFill/>
          </a:ln>
        </p:spPr>
      </p:pic>
      <p:sp>
        <p:nvSpPr>
          <p:cNvPr id="576" name=""/>
          <p:cNvSpPr/>
          <p:nvPr/>
        </p:nvSpPr>
        <p:spPr>
          <a:xfrm>
            <a:off x="6729840" y="2413800"/>
            <a:ext cx="1695600" cy="779760"/>
          </a:xfrm>
          <a:prstGeom prst="wedgeRoundRectCallout">
            <a:avLst>
              <a:gd name="adj1" fmla="val -129028"/>
              <a:gd name="adj2" fmla="val 56583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fr-FR" sz="1300" spc="-1" strike="noStrike">
                <a:solidFill>
                  <a:srgbClr val="000000"/>
                </a:solidFill>
                <a:latin typeface="Arial"/>
                <a:ea typeface="DejaVu Sans"/>
              </a:rPr>
              <a:t>2</a:t>
            </a:r>
            <a:r>
              <a:rPr b="0" lang="fr-FR" sz="1300" spc="-1" strike="noStrike">
                <a:solidFill>
                  <a:srgbClr val="000000"/>
                </a:solidFill>
                <a:latin typeface="Arial"/>
                <a:ea typeface="DejaVu Sans"/>
              </a:rPr>
              <a:t>. je branche la voiture</a:t>
            </a:r>
            <a:endParaRPr b="0" lang="fr-FR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7" name=""/>
          <p:cNvSpPr/>
          <p:nvPr/>
        </p:nvSpPr>
        <p:spPr>
          <a:xfrm>
            <a:off x="5910840" y="3909240"/>
            <a:ext cx="1976040" cy="810000"/>
          </a:xfrm>
          <a:prstGeom prst="wedgeRoundRectCallout">
            <a:avLst>
              <a:gd name="adj1" fmla="val -35732"/>
              <a:gd name="adj2" fmla="val -125044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fr-FR" sz="1300" spc="-1" strike="noStrike">
                <a:solidFill>
                  <a:srgbClr val="000000"/>
                </a:solidFill>
                <a:latin typeface="Arial"/>
                <a:ea typeface="DejaVu Sans"/>
              </a:rPr>
              <a:t>3</a:t>
            </a:r>
            <a:r>
              <a:rPr b="0" lang="fr-FR" sz="1300" spc="-1" strike="noStrike">
                <a:solidFill>
                  <a:srgbClr val="000000"/>
                </a:solidFill>
                <a:latin typeface="Arial"/>
                <a:ea typeface="DejaVu Sans"/>
              </a:rPr>
              <a:t>. je branche la borne</a:t>
            </a:r>
            <a:endParaRPr b="0" lang="fr-FR" sz="1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8" name=""/>
          <p:cNvSpPr/>
          <p:nvPr/>
        </p:nvSpPr>
        <p:spPr>
          <a:xfrm>
            <a:off x="5103720" y="1134720"/>
            <a:ext cx="1695600" cy="779760"/>
          </a:xfrm>
          <a:prstGeom prst="wedgeRoundRectCallout">
            <a:avLst>
              <a:gd name="adj1" fmla="val -39800"/>
              <a:gd name="adj2" fmla="val 151519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fr-FR" sz="1300" spc="-1" strike="noStrike">
                <a:solidFill>
                  <a:srgbClr val="000000"/>
                </a:solidFill>
                <a:latin typeface="Arial"/>
                <a:ea typeface="DejaVu Sans"/>
              </a:rPr>
              <a:t>1</a:t>
            </a:r>
            <a:r>
              <a:rPr b="0" lang="fr-FR" sz="1300" spc="-1" strike="noStrike">
                <a:solidFill>
                  <a:srgbClr val="000000"/>
                </a:solidFill>
                <a:latin typeface="Arial"/>
                <a:ea typeface="DejaVu Sans"/>
              </a:rPr>
              <a:t>. je récupère le câble dans le coffre</a:t>
            </a:r>
            <a:endParaRPr b="0" lang="fr-FR" sz="13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79" name="" descr=""/>
          <p:cNvPicPr/>
          <p:nvPr/>
        </p:nvPicPr>
        <p:blipFill>
          <a:blip r:embed="rId3"/>
          <a:stretch/>
        </p:blipFill>
        <p:spPr>
          <a:xfrm>
            <a:off x="4568400" y="4574160"/>
            <a:ext cx="1053360" cy="1889640"/>
          </a:xfrm>
          <a:prstGeom prst="rect">
            <a:avLst/>
          </a:prstGeom>
          <a:ln w="0">
            <a:noFill/>
          </a:ln>
        </p:spPr>
      </p:pic>
      <p:pic>
        <p:nvPicPr>
          <p:cNvPr id="580" name="" descr=""/>
          <p:cNvPicPr/>
          <p:nvPr/>
        </p:nvPicPr>
        <p:blipFill>
          <a:blip r:embed="rId4"/>
          <a:stretch/>
        </p:blipFill>
        <p:spPr>
          <a:xfrm>
            <a:off x="4716720" y="4695120"/>
            <a:ext cx="770760" cy="1670760"/>
          </a:xfrm>
          <a:prstGeom prst="rect">
            <a:avLst/>
          </a:prstGeom>
          <a:ln w="0">
            <a:noFill/>
          </a:ln>
        </p:spPr>
      </p:pic>
      <p:sp>
        <p:nvSpPr>
          <p:cNvPr id="581" name=""/>
          <p:cNvSpPr/>
          <p:nvPr/>
        </p:nvSpPr>
        <p:spPr>
          <a:xfrm>
            <a:off x="3042720" y="4429440"/>
            <a:ext cx="1525320" cy="668520"/>
          </a:xfrm>
          <a:prstGeom prst="wedgeRoundRectCallout">
            <a:avLst>
              <a:gd name="adj1" fmla="val 64477"/>
              <a:gd name="adj2" fmla="val 105722"/>
              <a:gd name="adj3" fmla="val 16667"/>
            </a:avLst>
          </a:prstGeom>
          <a:solidFill>
            <a:srgbClr val="eeeeee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r>
              <a:rPr b="1" lang="fr-FR" sz="1300" spc="-1" strike="noStrike">
                <a:solidFill>
                  <a:srgbClr val="000000"/>
                </a:solidFill>
                <a:latin typeface="Arial"/>
                <a:ea typeface="DejaVu Sans"/>
              </a:rPr>
              <a:t>4</a:t>
            </a:r>
            <a:r>
              <a:rPr b="0" lang="fr-FR" sz="1300" spc="-1" strike="noStrike">
                <a:solidFill>
                  <a:srgbClr val="000000"/>
                </a:solidFill>
                <a:latin typeface="Arial"/>
                <a:ea typeface="DejaVu Sans"/>
              </a:rPr>
              <a:t>. je termine le trajet</a:t>
            </a:r>
            <a:endParaRPr b="0" lang="fr-FR" sz="13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2" name="" descr=""/>
          <p:cNvPicPr/>
          <p:nvPr/>
        </p:nvPicPr>
        <p:blipFill>
          <a:blip r:embed="rId1"/>
          <a:stretch/>
        </p:blipFill>
        <p:spPr>
          <a:xfrm>
            <a:off x="5109480" y="1156680"/>
            <a:ext cx="1992960" cy="1298160"/>
          </a:xfrm>
          <a:prstGeom prst="rect">
            <a:avLst/>
          </a:prstGeom>
          <a:ln w="0">
            <a:noFill/>
          </a:ln>
        </p:spPr>
      </p:pic>
      <p:sp>
        <p:nvSpPr>
          <p:cNvPr id="583" name="CustomShape 88"/>
          <p:cNvSpPr/>
          <p:nvPr/>
        </p:nvSpPr>
        <p:spPr>
          <a:xfrm>
            <a:off x="457200" y="274680"/>
            <a:ext cx="8257320" cy="11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pc="-1" strike="noStrike">
                <a:solidFill>
                  <a:srgbClr val="e16c00"/>
                </a:solidFill>
                <a:latin typeface="Tahoma"/>
                <a:ea typeface="Tahoma"/>
              </a:rPr>
              <a:t>Épilogue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4" name="Line 30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585" name="Picture 2_ 29" descr="C:\wamp\www\VIRALGAMES_2012-Corporate\Graphs\Sources\Images\vague_bordure.png"/>
          <p:cNvPicPr/>
          <p:nvPr/>
        </p:nvPicPr>
        <p:blipFill>
          <a:blip r:embed="rId2"/>
          <a:stretch/>
        </p:blipFill>
        <p:spPr>
          <a:xfrm>
            <a:off x="8316360" y="0"/>
            <a:ext cx="811800" cy="6842160"/>
          </a:xfrm>
          <a:prstGeom prst="rect">
            <a:avLst/>
          </a:prstGeom>
          <a:ln w="0">
            <a:noFill/>
          </a:ln>
        </p:spPr>
      </p:pic>
      <p:sp>
        <p:nvSpPr>
          <p:cNvPr id="586" name="CustomShape 111"/>
          <p:cNvSpPr/>
          <p:nvPr/>
        </p:nvSpPr>
        <p:spPr>
          <a:xfrm>
            <a:off x="6553080" y="6356520"/>
            <a:ext cx="2117880" cy="34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F84DABD6-A1DF-49E8-B342-5E37301A2EB2}" type="slidenum">
              <a:rPr b="0" lang="fr-FR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7" name="CustomShape 112"/>
          <p:cNvSpPr/>
          <p:nvPr/>
        </p:nvSpPr>
        <p:spPr>
          <a:xfrm>
            <a:off x="4464000" y="1080000"/>
            <a:ext cx="3236040" cy="557604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8" name=""/>
          <p:cNvSpPr/>
          <p:nvPr/>
        </p:nvSpPr>
        <p:spPr>
          <a:xfrm>
            <a:off x="4536000" y="1156680"/>
            <a:ext cx="3088800" cy="20952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13:40 GMT+1 / Mission accomplie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89" name="" descr=""/>
          <p:cNvPicPr/>
          <p:nvPr/>
        </p:nvPicPr>
        <p:blipFill>
          <a:blip r:embed="rId3"/>
          <a:srcRect l="65661" t="73049" r="16478" b="2345"/>
          <a:stretch/>
        </p:blipFill>
        <p:spPr>
          <a:xfrm>
            <a:off x="7184160" y="2585880"/>
            <a:ext cx="440640" cy="410400"/>
          </a:xfrm>
          <a:prstGeom prst="rect">
            <a:avLst/>
          </a:prstGeom>
          <a:ln w="0">
            <a:noFill/>
          </a:ln>
        </p:spPr>
      </p:pic>
      <p:sp>
        <p:nvSpPr>
          <p:cNvPr id="590" name=""/>
          <p:cNvSpPr/>
          <p:nvPr/>
        </p:nvSpPr>
        <p:spPr>
          <a:xfrm>
            <a:off x="5048280" y="2661120"/>
            <a:ext cx="2106360" cy="33696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Oui ! Avec presque 1h d’avance ! On va pouvoir souffler un peu...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91" name="" descr=""/>
          <p:cNvPicPr/>
          <p:nvPr/>
        </p:nvPicPr>
        <p:blipFill>
          <a:blip r:embed="rId4"/>
          <a:srcRect l="35204" t="49416" r="48950" b="26778"/>
          <a:stretch/>
        </p:blipFill>
        <p:spPr>
          <a:xfrm>
            <a:off x="4582800" y="2324160"/>
            <a:ext cx="390960" cy="397080"/>
          </a:xfrm>
          <a:prstGeom prst="rect">
            <a:avLst/>
          </a:prstGeom>
          <a:ln w="0">
            <a:noFill/>
          </a:ln>
        </p:spPr>
      </p:pic>
      <p:sp>
        <p:nvSpPr>
          <p:cNvPr id="592" name=""/>
          <p:cNvSpPr/>
          <p:nvPr/>
        </p:nvSpPr>
        <p:spPr>
          <a:xfrm>
            <a:off x="5051160" y="2365200"/>
            <a:ext cx="2103480" cy="23364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Mission accomplie !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93" name="" descr=""/>
          <p:cNvPicPr/>
          <p:nvPr/>
        </p:nvPicPr>
        <p:blipFill>
          <a:blip r:embed="rId5"/>
          <a:srcRect l="35204" t="49416" r="48950" b="26778"/>
          <a:stretch/>
        </p:blipFill>
        <p:spPr>
          <a:xfrm>
            <a:off x="4563000" y="4137120"/>
            <a:ext cx="390960" cy="397080"/>
          </a:xfrm>
          <a:prstGeom prst="rect">
            <a:avLst/>
          </a:prstGeom>
          <a:ln w="0">
            <a:noFill/>
          </a:ln>
        </p:spPr>
      </p:pic>
      <p:sp>
        <p:nvSpPr>
          <p:cNvPr id="594" name=""/>
          <p:cNvSpPr/>
          <p:nvPr/>
        </p:nvSpPr>
        <p:spPr>
          <a:xfrm>
            <a:off x="5018400" y="4167720"/>
            <a:ext cx="2228040" cy="34884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Maintenant, je ne voudrais plus revenir en arrière.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95" name="" descr=""/>
          <p:cNvPicPr/>
          <p:nvPr/>
        </p:nvPicPr>
        <p:blipFill>
          <a:blip r:embed="rId6"/>
          <a:srcRect l="65661" t="73049" r="16478" b="2345"/>
          <a:stretch/>
        </p:blipFill>
        <p:spPr>
          <a:xfrm>
            <a:off x="7171200" y="3666240"/>
            <a:ext cx="440640" cy="410400"/>
          </a:xfrm>
          <a:prstGeom prst="rect">
            <a:avLst/>
          </a:prstGeom>
          <a:ln w="0">
            <a:noFill/>
          </a:ln>
        </p:spPr>
      </p:pic>
      <p:sp>
        <p:nvSpPr>
          <p:cNvPr id="596" name=""/>
          <p:cNvSpPr/>
          <p:nvPr/>
        </p:nvSpPr>
        <p:spPr>
          <a:xfrm>
            <a:off x="5035320" y="3741480"/>
            <a:ext cx="2106360" cy="35964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Et dire qu'au début, je ne savais même pas comment les utiliser.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7" name=""/>
          <p:cNvSpPr/>
          <p:nvPr/>
        </p:nvSpPr>
        <p:spPr>
          <a:xfrm>
            <a:off x="4957920" y="3039480"/>
            <a:ext cx="2660040" cy="61308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Mr Lambert, directeur des opérations spéciales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Félicitations, Vous avez fait un excellent travail. Ces véhicules électriques sont non seulement écologiques, mais aussi parfaits pour des missions délicates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98" name="" descr=""/>
          <p:cNvPicPr/>
          <p:nvPr/>
        </p:nvPicPr>
        <p:blipFill>
          <a:blip r:embed="rId7"/>
          <a:srcRect l="34567" t="1655" r="48542" b="72987"/>
          <a:stretch/>
        </p:blipFill>
        <p:spPr>
          <a:xfrm>
            <a:off x="4512960" y="3020400"/>
            <a:ext cx="416880" cy="423360"/>
          </a:xfrm>
          <a:prstGeom prst="rect">
            <a:avLst/>
          </a:prstGeom>
          <a:ln w="0">
            <a:noFill/>
          </a:ln>
        </p:spPr>
      </p:pic>
      <p:sp>
        <p:nvSpPr>
          <p:cNvPr id="599" name=""/>
          <p:cNvSpPr/>
          <p:nvPr/>
        </p:nvSpPr>
        <p:spPr>
          <a:xfrm>
            <a:off x="5018400" y="4589280"/>
            <a:ext cx="2228040" cy="348840"/>
          </a:xfrm>
          <a:prstGeom prst="rect">
            <a:avLst/>
          </a:prstGeom>
          <a:solidFill>
            <a:srgbClr val="222222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ffffff"/>
                </a:solidFill>
                <a:latin typeface="Arial"/>
                <a:ea typeface="DejaVu Sans"/>
              </a:rPr>
              <a:t>* Sophie reçoit un appel privé sur son téléphone… *</a:t>
            </a:r>
            <a:endParaRPr b="0" lang="fr-FR" sz="8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600" name="" descr=""/>
          <p:cNvPicPr/>
          <p:nvPr/>
        </p:nvPicPr>
        <p:blipFill>
          <a:blip r:embed="rId8"/>
          <a:srcRect l="35204" t="49416" r="48950" b="26778"/>
          <a:stretch/>
        </p:blipFill>
        <p:spPr>
          <a:xfrm>
            <a:off x="4576320" y="5018040"/>
            <a:ext cx="390960" cy="397080"/>
          </a:xfrm>
          <a:prstGeom prst="rect">
            <a:avLst/>
          </a:prstGeom>
          <a:ln w="0">
            <a:noFill/>
          </a:ln>
        </p:spPr>
      </p:pic>
      <p:sp>
        <p:nvSpPr>
          <p:cNvPr id="601" name=""/>
          <p:cNvSpPr/>
          <p:nvPr/>
        </p:nvSpPr>
        <p:spPr>
          <a:xfrm>
            <a:off x="5031720" y="5048640"/>
            <a:ext cx="2228040" cy="34884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Quoi ? Nous devons repartir immédiatement ?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02" name="" descr=""/>
          <p:cNvPicPr/>
          <p:nvPr/>
        </p:nvPicPr>
        <p:blipFill>
          <a:blip r:embed="rId9"/>
          <a:srcRect l="65661" t="73049" r="16478" b="2345"/>
          <a:stretch/>
        </p:blipFill>
        <p:spPr>
          <a:xfrm>
            <a:off x="7194240" y="5456160"/>
            <a:ext cx="440640" cy="410400"/>
          </a:xfrm>
          <a:prstGeom prst="rect">
            <a:avLst/>
          </a:prstGeom>
          <a:ln w="0">
            <a:noFill/>
          </a:ln>
        </p:spPr>
      </p:pic>
      <p:sp>
        <p:nvSpPr>
          <p:cNvPr id="603" name=""/>
          <p:cNvSpPr/>
          <p:nvPr/>
        </p:nvSpPr>
        <p:spPr>
          <a:xfrm>
            <a:off x="5058360" y="5531400"/>
            <a:ext cx="2106360" cy="24876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Encore une mission ?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04" name="" descr=""/>
          <p:cNvPicPr/>
          <p:nvPr/>
        </p:nvPicPr>
        <p:blipFill>
          <a:blip r:embed="rId10"/>
          <a:srcRect l="35204" t="49416" r="48950" b="26778"/>
          <a:stretch/>
        </p:blipFill>
        <p:spPr>
          <a:xfrm>
            <a:off x="4589640" y="5898960"/>
            <a:ext cx="390960" cy="397080"/>
          </a:xfrm>
          <a:prstGeom prst="rect">
            <a:avLst/>
          </a:prstGeom>
          <a:ln w="0">
            <a:noFill/>
          </a:ln>
        </p:spPr>
      </p:pic>
      <p:sp>
        <p:nvSpPr>
          <p:cNvPr id="605" name=""/>
          <p:cNvSpPr/>
          <p:nvPr/>
        </p:nvSpPr>
        <p:spPr>
          <a:xfrm>
            <a:off x="5045040" y="5929560"/>
            <a:ext cx="2228040" cy="23040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Oui, et cette fois, c'est pour Tokyo.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6" name=""/>
          <p:cNvSpPr/>
          <p:nvPr/>
        </p:nvSpPr>
        <p:spPr>
          <a:xfrm>
            <a:off x="5045040" y="6237360"/>
            <a:ext cx="2228040" cy="34812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Il paraît qu'ils ont une toute nouvelle flotte de drones électriques à tester.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7" name="" descr=""/>
          <p:cNvPicPr/>
          <p:nvPr/>
        </p:nvPicPr>
        <p:blipFill>
          <a:blip r:embed="rId1"/>
          <a:srcRect l="0" t="17232" r="0" b="30441"/>
          <a:stretch/>
        </p:blipFill>
        <p:spPr>
          <a:xfrm>
            <a:off x="4522680" y="1127880"/>
            <a:ext cx="3122280" cy="1101240"/>
          </a:xfrm>
          <a:prstGeom prst="rect">
            <a:avLst/>
          </a:prstGeom>
          <a:ln w="0">
            <a:noFill/>
          </a:ln>
        </p:spPr>
      </p:pic>
      <p:sp>
        <p:nvSpPr>
          <p:cNvPr id="608" name="CustomShape 114"/>
          <p:cNvSpPr/>
          <p:nvPr/>
        </p:nvSpPr>
        <p:spPr>
          <a:xfrm>
            <a:off x="457200" y="274680"/>
            <a:ext cx="8257320" cy="11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pc="-1" strike="noStrike">
                <a:solidFill>
                  <a:srgbClr val="e16c00"/>
                </a:solidFill>
                <a:latin typeface="Tahoma"/>
                <a:ea typeface="Tahoma"/>
              </a:rPr>
              <a:t>Classement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9" name="Line 32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610" name="Picture 2_ 31" descr="C:\wamp\www\VIRALGAMES_2012-Corporate\Graphs\Sources\Images\vague_bordure.png"/>
          <p:cNvPicPr/>
          <p:nvPr/>
        </p:nvPicPr>
        <p:blipFill>
          <a:blip r:embed="rId2"/>
          <a:stretch/>
        </p:blipFill>
        <p:spPr>
          <a:xfrm>
            <a:off x="8316360" y="0"/>
            <a:ext cx="811800" cy="6842160"/>
          </a:xfrm>
          <a:prstGeom prst="rect">
            <a:avLst/>
          </a:prstGeom>
          <a:ln w="0">
            <a:noFill/>
          </a:ln>
        </p:spPr>
      </p:pic>
      <p:sp>
        <p:nvSpPr>
          <p:cNvPr id="611" name="CustomShape 119"/>
          <p:cNvSpPr/>
          <p:nvPr/>
        </p:nvSpPr>
        <p:spPr>
          <a:xfrm>
            <a:off x="6553080" y="6356520"/>
            <a:ext cx="2117880" cy="34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7E71AD14-3844-4E53-A19C-9B2DB22E20E3}" type="slidenum">
              <a:rPr b="0" lang="fr-FR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2" name="CustomShape 120"/>
          <p:cNvSpPr/>
          <p:nvPr/>
        </p:nvSpPr>
        <p:spPr>
          <a:xfrm>
            <a:off x="4464000" y="1080000"/>
            <a:ext cx="3236040" cy="557604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3" name=""/>
          <p:cNvSpPr/>
          <p:nvPr/>
        </p:nvSpPr>
        <p:spPr>
          <a:xfrm>
            <a:off x="4761720" y="2308680"/>
            <a:ext cx="2660040" cy="27684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1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Bravo, vous avez fait un score de 380 points !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4" name=""/>
          <p:cNvSpPr/>
          <p:nvPr/>
        </p:nvSpPr>
        <p:spPr>
          <a:xfrm>
            <a:off x="4750560" y="2662200"/>
            <a:ext cx="2228040" cy="34812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Saisissez un pseudo pour voir votre classement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5" name=""/>
          <p:cNvSpPr/>
          <p:nvPr/>
        </p:nvSpPr>
        <p:spPr>
          <a:xfrm>
            <a:off x="4744800" y="3106080"/>
            <a:ext cx="2357280" cy="252000"/>
          </a:xfrm>
          <a:prstGeom prst="rect">
            <a:avLst/>
          </a:prstGeom>
          <a:solidFill>
            <a:srgbClr val="ffb66c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Pseudo : EtienneHunt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graphicFrame>
        <p:nvGraphicFramePr>
          <p:cNvPr id="616" name=""/>
          <p:cNvGraphicFramePr/>
          <p:nvPr/>
        </p:nvGraphicFramePr>
        <p:xfrm>
          <a:off x="4775400" y="3627360"/>
          <a:ext cx="2700720" cy="2357280"/>
        </p:xfrm>
        <a:graphic>
          <a:graphicData uri="http://schemas.openxmlformats.org/drawingml/2006/table">
            <a:tbl>
              <a:tblPr/>
              <a:tblGrid>
                <a:gridCol w="399960"/>
                <a:gridCol w="1401480"/>
                <a:gridCol w="899640"/>
              </a:tblGrid>
              <a:tr h="235800">
                <a:tc>
                  <a:txBody>
                    <a:bodyPr lIns="36000" rIns="36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fr-FR" sz="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1</a:t>
                      </a:r>
                      <a:endParaRPr b="0" lang="fr-FR" sz="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fr-FR" sz="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Pseudo1</a:t>
                      </a:r>
                      <a:endParaRPr b="0" lang="fr-FR" sz="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anchor="ctr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560 pts</a:t>
                      </a:r>
                      <a:endParaRPr b="0" lang="fr-FR" sz="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35800">
                <a:tc>
                  <a:txBody>
                    <a:bodyPr lIns="36000" rIns="36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fr-FR" sz="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2</a:t>
                      </a:r>
                      <a:endParaRPr b="0" lang="fr-FR" sz="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fr-FR" sz="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Pseudo2</a:t>
                      </a:r>
                      <a:endParaRPr b="0" lang="fr-FR" sz="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anchor="ctr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500 pts</a:t>
                      </a:r>
                      <a:endParaRPr b="0" lang="fr-FR" sz="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35800">
                <a:tc>
                  <a:txBody>
                    <a:bodyPr lIns="36000" rIns="36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fr-FR" sz="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3</a:t>
                      </a:r>
                      <a:endParaRPr b="0" lang="fr-FR" sz="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fr-FR" sz="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Pseudo3</a:t>
                      </a:r>
                      <a:endParaRPr b="0" lang="fr-FR" sz="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anchor="ctr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490 pts</a:t>
                      </a:r>
                      <a:endParaRPr b="0" lang="fr-FR" sz="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35800">
                <a:tc>
                  <a:txBody>
                    <a:bodyPr lIns="36000" rIns="36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fr-FR" sz="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4</a:t>
                      </a:r>
                      <a:endParaRPr b="0" lang="fr-FR" sz="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fr-FR" sz="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Pseudo4</a:t>
                      </a:r>
                      <a:endParaRPr b="0" lang="fr-FR" sz="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anchor="ctr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490 pts</a:t>
                      </a:r>
                      <a:endParaRPr b="0" lang="fr-FR" sz="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35800">
                <a:tc>
                  <a:txBody>
                    <a:bodyPr lIns="36000" rIns="36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fr-FR" sz="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5</a:t>
                      </a:r>
                      <a:endParaRPr b="0" lang="fr-FR" sz="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fr-FR" sz="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Pseudo5</a:t>
                      </a:r>
                      <a:endParaRPr b="0" lang="fr-FR" sz="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anchor="ctr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480 pts</a:t>
                      </a:r>
                      <a:endParaRPr b="0" lang="fr-FR" sz="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35800">
                <a:tc>
                  <a:txBody>
                    <a:bodyPr lIns="36000" rIns="36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fr-FR" sz="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6</a:t>
                      </a:r>
                      <a:endParaRPr b="0" lang="fr-FR" sz="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fr-FR" sz="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Pseudo6</a:t>
                      </a:r>
                      <a:endParaRPr b="0" lang="fr-FR" sz="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anchor="ctr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450 pts</a:t>
                      </a:r>
                      <a:endParaRPr b="0" lang="fr-FR" sz="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35800">
                <a:tc>
                  <a:txBody>
                    <a:bodyPr lIns="36000" rIns="36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fr-FR" sz="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7</a:t>
                      </a:r>
                      <a:endParaRPr b="0" lang="fr-FR" sz="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fr-FR" sz="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Pseudo7</a:t>
                      </a:r>
                      <a:endParaRPr b="0" lang="fr-FR" sz="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anchor="ctr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450 pts</a:t>
                      </a:r>
                      <a:endParaRPr b="0" lang="fr-FR" sz="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35800">
                <a:tc>
                  <a:txBody>
                    <a:bodyPr lIns="36000" rIns="36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fr-FR" sz="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8</a:t>
                      </a:r>
                      <a:endParaRPr b="0" lang="fr-FR" sz="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fr-FR" sz="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Pseudo8</a:t>
                      </a:r>
                      <a:endParaRPr b="0" lang="fr-FR" sz="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anchor="ctr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440 pts</a:t>
                      </a:r>
                      <a:endParaRPr b="0" lang="fr-FR" sz="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35800">
                <a:tc>
                  <a:txBody>
                    <a:bodyPr lIns="36000" rIns="36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fr-FR" sz="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...</a:t>
                      </a:r>
                      <a:endParaRPr b="0" lang="fr-FR" sz="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fr-FR" sz="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...</a:t>
                      </a:r>
                      <a:endParaRPr b="0" lang="fr-FR" sz="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anchor="ctr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...</a:t>
                      </a:r>
                      <a:endParaRPr b="0" lang="fr-FR" sz="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235080">
                <a:tc>
                  <a:txBody>
                    <a:bodyPr lIns="36000" rIns="36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fr-FR" sz="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25</a:t>
                      </a:r>
                      <a:endParaRPr b="0" lang="fr-FR" sz="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anchor="ctr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fr-FR" sz="800" spc="-1" strike="noStrike">
                          <a:solidFill>
                            <a:srgbClr val="000000"/>
                          </a:solidFill>
                          <a:latin typeface="Arial"/>
                          <a:ea typeface="DejaVu Sans"/>
                        </a:rPr>
                        <a:t>EtienneHunt</a:t>
                      </a:r>
                      <a:endParaRPr b="0" lang="fr-FR" sz="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36000" rIns="36000" anchor="ctr">
                      <a:noAutofit/>
                    </a:bodyPr>
                    <a:p>
                      <a:pPr algn="r">
                        <a:lnSpc>
                          <a:spcPct val="100000"/>
                        </a:lnSpc>
                      </a:pPr>
                      <a:r>
                        <a:rPr b="0" lang="fr-FR" sz="800" spc="-1" strike="noStrike">
                          <a:solidFill>
                            <a:srgbClr val="000000"/>
                          </a:solidFill>
                          <a:latin typeface="Arial"/>
                        </a:rPr>
                        <a:t>380</a:t>
                      </a:r>
                      <a:endParaRPr b="0" lang="fr-FR" sz="8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ctr" marL="36000" marR="36000">
                    <a:lnL w="7200">
                      <a:solidFill>
                        <a:srgbClr val="000000"/>
                      </a:solidFill>
                      <a:prstDash val="solid"/>
                    </a:lnL>
                    <a:lnR w="7200">
                      <a:solidFill>
                        <a:srgbClr val="000000"/>
                      </a:solidFill>
                      <a:prstDash val="solid"/>
                    </a:lnR>
                    <a:lnT w="7200">
                      <a:solidFill>
                        <a:srgbClr val="000000"/>
                      </a:solidFill>
                      <a:prstDash val="solid"/>
                    </a:lnT>
                    <a:lnB w="720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17" name=""/>
          <p:cNvSpPr/>
          <p:nvPr/>
        </p:nvSpPr>
        <p:spPr>
          <a:xfrm>
            <a:off x="4781880" y="6194520"/>
            <a:ext cx="2357280" cy="252000"/>
          </a:xfrm>
          <a:prstGeom prst="rect">
            <a:avLst/>
          </a:prstGeom>
          <a:solidFill>
            <a:srgbClr val="ffb66c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Que retenir de tout ça ?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8" name="" descr=""/>
          <p:cNvPicPr/>
          <p:nvPr/>
        </p:nvPicPr>
        <p:blipFill>
          <a:blip r:embed="rId1"/>
          <a:srcRect l="0" t="15173" r="0" b="4210"/>
          <a:stretch/>
        </p:blipFill>
        <p:spPr>
          <a:xfrm>
            <a:off x="4502160" y="1113120"/>
            <a:ext cx="3142800" cy="1819440"/>
          </a:xfrm>
          <a:prstGeom prst="rect">
            <a:avLst/>
          </a:prstGeom>
          <a:ln w="0">
            <a:noFill/>
          </a:ln>
        </p:spPr>
      </p:pic>
      <p:sp>
        <p:nvSpPr>
          <p:cNvPr id="619" name="CustomShape 125"/>
          <p:cNvSpPr/>
          <p:nvPr/>
        </p:nvSpPr>
        <p:spPr>
          <a:xfrm>
            <a:off x="457200" y="274680"/>
            <a:ext cx="8257320" cy="11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pc="-1" strike="noStrike">
                <a:solidFill>
                  <a:srgbClr val="e16c00"/>
                </a:solidFill>
                <a:latin typeface="Tahoma"/>
                <a:ea typeface="Tahoma"/>
              </a:rPr>
              <a:t>Ce qu’il faut retenir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0" name="Line 33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621" name="Picture 2_ 32" descr="C:\wamp\www\VIRALGAMES_2012-Corporate\Graphs\Sources\Images\vague_bordure.png"/>
          <p:cNvPicPr/>
          <p:nvPr/>
        </p:nvPicPr>
        <p:blipFill>
          <a:blip r:embed="rId2"/>
          <a:stretch/>
        </p:blipFill>
        <p:spPr>
          <a:xfrm>
            <a:off x="8316360" y="0"/>
            <a:ext cx="811800" cy="6842160"/>
          </a:xfrm>
          <a:prstGeom prst="rect">
            <a:avLst/>
          </a:prstGeom>
          <a:ln w="0">
            <a:noFill/>
          </a:ln>
        </p:spPr>
      </p:pic>
      <p:sp>
        <p:nvSpPr>
          <p:cNvPr id="622" name="CustomShape 126"/>
          <p:cNvSpPr/>
          <p:nvPr/>
        </p:nvSpPr>
        <p:spPr>
          <a:xfrm>
            <a:off x="6553080" y="6356520"/>
            <a:ext cx="2117880" cy="34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012774D2-291A-4C74-A5F0-632B8E34AF50}" type="slidenum">
              <a:rPr b="0" lang="fr-FR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3" name="CustomShape 127"/>
          <p:cNvSpPr/>
          <p:nvPr/>
        </p:nvSpPr>
        <p:spPr>
          <a:xfrm>
            <a:off x="4464000" y="1080000"/>
            <a:ext cx="3236040" cy="557604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4" name=""/>
          <p:cNvSpPr/>
          <p:nvPr/>
        </p:nvSpPr>
        <p:spPr>
          <a:xfrm>
            <a:off x="5025960" y="2508840"/>
            <a:ext cx="2022480" cy="37908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1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Ce qu’il faut retenir de la conduite électrique chez Orange :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5" name=""/>
          <p:cNvSpPr/>
          <p:nvPr/>
        </p:nvSpPr>
        <p:spPr>
          <a:xfrm>
            <a:off x="4901040" y="2979720"/>
            <a:ext cx="2228040" cy="22824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Réservez comme d’habitude par OAP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6" name=""/>
          <p:cNvSpPr/>
          <p:nvPr/>
        </p:nvSpPr>
        <p:spPr>
          <a:xfrm>
            <a:off x="4901040" y="3293280"/>
            <a:ext cx="2228040" cy="34812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Planifiez votre itinéraire avec une recharge toutes mes 2 heures (200Km)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7" name=""/>
          <p:cNvSpPr/>
          <p:nvPr/>
        </p:nvSpPr>
        <p:spPr>
          <a:xfrm>
            <a:off x="4937040" y="3714840"/>
            <a:ext cx="2452320" cy="34812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Débranchez votre voiture et roulez en silence avec le confort d’une boite automatique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8" name=""/>
          <p:cNvSpPr/>
          <p:nvPr/>
        </p:nvSpPr>
        <p:spPr>
          <a:xfrm>
            <a:off x="4930560" y="4172400"/>
            <a:ext cx="2315520" cy="34812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En cas d’imprévu vous avez accès à 99 % des bornes de recharge publique via Ze Watt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9" name=""/>
          <p:cNvSpPr/>
          <p:nvPr/>
        </p:nvSpPr>
        <p:spPr>
          <a:xfrm>
            <a:off x="4669200" y="4593960"/>
            <a:ext cx="2869560" cy="61776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Les recharges toutes les 2h permettent :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- d’être moins fatigué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- de rouler plus en sécurité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- de profiter des pauses pour rester connecté !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0" name=""/>
          <p:cNvSpPr/>
          <p:nvPr/>
        </p:nvSpPr>
        <p:spPr>
          <a:xfrm>
            <a:off x="4675320" y="5297760"/>
            <a:ext cx="2888280" cy="22032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Rebranchez simplement votre voiture une fois arrivé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1" name=""/>
          <p:cNvSpPr/>
          <p:nvPr/>
        </p:nvSpPr>
        <p:spPr>
          <a:xfrm>
            <a:off x="4894200" y="5587560"/>
            <a:ext cx="2333880" cy="34020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1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Merci d’avoir joué avec nous…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Et à bientôt pour une nouvelle mission !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2" name=""/>
          <p:cNvSpPr/>
          <p:nvPr/>
        </p:nvSpPr>
        <p:spPr>
          <a:xfrm>
            <a:off x="4599720" y="6428520"/>
            <a:ext cx="746640" cy="252000"/>
          </a:xfrm>
          <a:prstGeom prst="rect">
            <a:avLst/>
          </a:prstGeom>
          <a:solidFill>
            <a:srgbClr val="ffb66c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Rejouer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3" name=""/>
          <p:cNvSpPr/>
          <p:nvPr/>
        </p:nvSpPr>
        <p:spPr>
          <a:xfrm>
            <a:off x="4599720" y="6094080"/>
            <a:ext cx="1208520" cy="252000"/>
          </a:xfrm>
          <a:prstGeom prst="rect">
            <a:avLst/>
          </a:prstGeom>
          <a:solidFill>
            <a:srgbClr val="ffb66c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Notez l’application : 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4" name=""/>
          <p:cNvSpPr/>
          <p:nvPr/>
        </p:nvSpPr>
        <p:spPr>
          <a:xfrm>
            <a:off x="5887440" y="6072120"/>
            <a:ext cx="224280" cy="22968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bf00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32040" bIns="32040" anchor="ctr">
            <a:noAutofit/>
          </a:bodyPr>
          <a:p>
            <a:pPr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35" name=""/>
          <p:cNvSpPr/>
          <p:nvPr/>
        </p:nvSpPr>
        <p:spPr>
          <a:xfrm>
            <a:off x="6139800" y="6072120"/>
            <a:ext cx="224280" cy="22968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bf00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32040" bIns="32040" anchor="ctr">
            <a:noAutofit/>
          </a:bodyPr>
          <a:p>
            <a:pPr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36" name=""/>
          <p:cNvSpPr/>
          <p:nvPr/>
        </p:nvSpPr>
        <p:spPr>
          <a:xfrm>
            <a:off x="6391800" y="6072120"/>
            <a:ext cx="224280" cy="22968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bf00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32040" bIns="32040" anchor="ctr">
            <a:noAutofit/>
          </a:bodyPr>
          <a:p>
            <a:pPr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37" name=""/>
          <p:cNvSpPr/>
          <p:nvPr/>
        </p:nvSpPr>
        <p:spPr>
          <a:xfrm>
            <a:off x="6643800" y="6072120"/>
            <a:ext cx="224280" cy="22968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bf00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32040" bIns="32040" anchor="ctr">
            <a:noAutofit/>
          </a:bodyPr>
          <a:p>
            <a:pPr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638" name=""/>
          <p:cNvSpPr/>
          <p:nvPr/>
        </p:nvSpPr>
        <p:spPr>
          <a:xfrm>
            <a:off x="6895800" y="6072120"/>
            <a:ext cx="224280" cy="229680"/>
          </a:xfrm>
          <a:prstGeom prst="star5">
            <a:avLst>
              <a:gd name="adj" fmla="val 19098"/>
              <a:gd name="hf" fmla="val 105146"/>
              <a:gd name="vf" fmla="val 110557"/>
            </a:avLst>
          </a:prstGeom>
          <a:solidFill>
            <a:srgbClr val="ffbf00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32040" bIns="32040" anchor="ctr">
            <a:noAutofit/>
          </a:bodyPr>
          <a:p>
            <a:pPr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9" name="Image 6" descr=""/>
          <p:cNvPicPr/>
          <p:nvPr/>
        </p:nvPicPr>
        <p:blipFill>
          <a:blip r:embed="rId1"/>
          <a:stretch/>
        </p:blipFill>
        <p:spPr>
          <a:xfrm>
            <a:off x="0" y="0"/>
            <a:ext cx="9128160" cy="6842160"/>
          </a:xfrm>
          <a:prstGeom prst="rect">
            <a:avLst/>
          </a:prstGeom>
          <a:ln w="0">
            <a:noFill/>
          </a:ln>
        </p:spPr>
      </p:pic>
      <p:pic>
        <p:nvPicPr>
          <p:cNvPr id="640" name="Picture 2" descr="C:\Users\Mathilde\Downloads\cadre_blanc.png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/>
        </p:blipFill>
        <p:spPr>
          <a:xfrm>
            <a:off x="2339640" y="836640"/>
            <a:ext cx="6799680" cy="516888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641" name="Table 1"/>
          <p:cNvGraphicFramePr/>
          <p:nvPr/>
        </p:nvGraphicFramePr>
        <p:xfrm>
          <a:off x="2897280" y="2493360"/>
          <a:ext cx="3096000" cy="3096000"/>
        </p:xfrm>
        <a:graphic>
          <a:graphicData uri="http://schemas.openxmlformats.org/drawingml/2006/table">
            <a:tbl>
              <a:tblPr/>
              <a:tblGrid>
                <a:gridCol w="3096360"/>
              </a:tblGrid>
              <a:tr h="154800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1" lang="fr-FR" sz="1600" spc="-1" strike="noStrike">
                          <a:solidFill>
                            <a:srgbClr val="68bb97"/>
                          </a:solidFill>
                          <a:latin typeface="Tahoma"/>
                          <a:ea typeface="Tahoma"/>
                        </a:rPr>
                        <a:t>Serei LOR</a:t>
                      </a:r>
                      <a:endParaRPr b="0" lang="fr-FR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pc="-1" strike="noStrike">
                          <a:solidFill>
                            <a:srgbClr val="818386"/>
                          </a:solidFill>
                          <a:latin typeface="Tahoma"/>
                          <a:ea typeface="Tahoma"/>
                        </a:rPr>
                        <a:t>Directeur Général</a:t>
                      </a:r>
                      <a:endParaRPr b="0" lang="fr-FR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pc="-1" strike="noStrike">
                          <a:solidFill>
                            <a:srgbClr val="818386"/>
                          </a:solidFill>
                          <a:latin typeface="Tahoma"/>
                          <a:ea typeface="Tahoma"/>
                        </a:rPr>
                        <a:t>serei.lor@viralgames.fr</a:t>
                      </a:r>
                      <a:endParaRPr b="0" lang="fr-FR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pc="-1" strike="noStrike">
                          <a:solidFill>
                            <a:srgbClr val="818386"/>
                          </a:solidFill>
                          <a:latin typeface="Tahoma"/>
                          <a:ea typeface="Tahoma"/>
                        </a:rPr>
                        <a:t>Tél : 09 72 11 01 33</a:t>
                      </a:r>
                      <a:endParaRPr b="0" lang="fr-FR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pc="-1" strike="noStrike">
                          <a:solidFill>
                            <a:srgbClr val="818386"/>
                          </a:solidFill>
                          <a:latin typeface="Tahoma"/>
                          <a:ea typeface="Tahoma"/>
                        </a:rPr>
                        <a:t>Mob : 06 24 86 15 66</a:t>
                      </a:r>
                      <a:endParaRPr b="0" lang="fr-FR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</a:tr>
              <a:tr h="154800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1" lang="fr-FR" sz="1600" spc="-1" strike="noStrike">
                          <a:solidFill>
                            <a:srgbClr val="68bb97"/>
                          </a:solidFill>
                          <a:latin typeface="Tahoma"/>
                          <a:ea typeface="Tahoma"/>
                        </a:rPr>
                        <a:t>Agence Toulouse</a:t>
                      </a:r>
                      <a:endParaRPr b="0" lang="fr-FR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pc="-1" strike="noStrike">
                          <a:solidFill>
                            <a:srgbClr val="818386"/>
                          </a:solidFill>
                          <a:latin typeface="Tahoma"/>
                          <a:ea typeface="Tahoma"/>
                        </a:rPr>
                        <a:t>Immeuble ACTYS 1</a:t>
                      </a:r>
                      <a:endParaRPr b="0" lang="fr-FR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pc="-1" strike="noStrike">
                          <a:solidFill>
                            <a:srgbClr val="818386"/>
                          </a:solidFill>
                          <a:latin typeface="Tahoma"/>
                          <a:ea typeface="Tahoma"/>
                        </a:rPr>
                        <a:t>55 Rue L’Occitane</a:t>
                      </a:r>
                      <a:endParaRPr b="0" lang="fr-FR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pc="-1" strike="noStrike">
                          <a:solidFill>
                            <a:srgbClr val="818386"/>
                          </a:solidFill>
                          <a:latin typeface="Tahoma"/>
                          <a:ea typeface="Tahoma"/>
                        </a:rPr>
                        <a:t>31670 LABEGE</a:t>
                      </a:r>
                      <a:endParaRPr b="0" lang="fr-FR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642" name="Table 2"/>
          <p:cNvGraphicFramePr/>
          <p:nvPr/>
        </p:nvGraphicFramePr>
        <p:xfrm>
          <a:off x="5868000" y="2486880"/>
          <a:ext cx="3096000" cy="3096000"/>
        </p:xfrm>
        <a:graphic>
          <a:graphicData uri="http://schemas.openxmlformats.org/drawingml/2006/table">
            <a:tbl>
              <a:tblPr/>
              <a:tblGrid>
                <a:gridCol w="3096360"/>
              </a:tblGrid>
              <a:tr h="154800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1" lang="fr-FR" sz="1600" spc="-1" strike="noStrike">
                          <a:solidFill>
                            <a:srgbClr val="e16c00"/>
                          </a:solidFill>
                          <a:latin typeface="Tahoma"/>
                          <a:ea typeface="Tahoma"/>
                        </a:rPr>
                        <a:t>Samuel DUPUY</a:t>
                      </a:r>
                      <a:endParaRPr b="0" lang="fr-FR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pc="-1" strike="noStrike">
                          <a:solidFill>
                            <a:srgbClr val="818386"/>
                          </a:solidFill>
                          <a:latin typeface="Tahoma"/>
                          <a:ea typeface="Tahoma"/>
                        </a:rPr>
                        <a:t>Directeur projets</a:t>
                      </a:r>
                      <a:endParaRPr b="0" lang="fr-FR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pc="-1" strike="noStrike">
                          <a:solidFill>
                            <a:srgbClr val="818386"/>
                          </a:solidFill>
                          <a:latin typeface="Tahoma"/>
                          <a:ea typeface="Tahoma"/>
                        </a:rPr>
                        <a:t>sdupuy@viralgames.fr</a:t>
                      </a:r>
                      <a:endParaRPr b="0" lang="fr-FR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pc="-1" strike="noStrike">
                          <a:solidFill>
                            <a:srgbClr val="818386"/>
                          </a:solidFill>
                          <a:latin typeface="Tahoma"/>
                          <a:ea typeface="Tahoma"/>
                        </a:rPr>
                        <a:t>Tél : 09 51 22 96 88</a:t>
                      </a:r>
                      <a:endParaRPr b="0" lang="fr-FR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pc="-1" strike="noStrike">
                          <a:solidFill>
                            <a:srgbClr val="818386"/>
                          </a:solidFill>
                          <a:latin typeface="Tahoma"/>
                          <a:ea typeface="Tahoma"/>
                        </a:rPr>
                        <a:t>Mob : 06 15 93 67 21</a:t>
                      </a:r>
                      <a:endParaRPr b="0" lang="fr-FR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</a:tr>
              <a:tr h="1548000">
                <a:tc>
                  <a:txBody>
                    <a:bodyPr anchor="t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1" lang="fr-FR" sz="1600" spc="-1" strike="noStrike">
                          <a:solidFill>
                            <a:srgbClr val="e16c00"/>
                          </a:solidFill>
                          <a:latin typeface="Tahoma"/>
                          <a:ea typeface="Tahoma"/>
                        </a:rPr>
                        <a:t>Agence Paris</a:t>
                      </a:r>
                      <a:endParaRPr b="0" lang="fr-FR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pc="-1" strike="noStrike">
                          <a:solidFill>
                            <a:srgbClr val="818386"/>
                          </a:solidFill>
                          <a:latin typeface="Tahoma"/>
                          <a:ea typeface="Tahoma"/>
                        </a:rPr>
                        <a:t>11 Rue d’Orléans</a:t>
                      </a:r>
                      <a:endParaRPr b="0" lang="fr-FR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r>
                        <a:rPr b="0" lang="fr-FR" sz="1600" spc="-1" strike="noStrike">
                          <a:solidFill>
                            <a:srgbClr val="818386"/>
                          </a:solidFill>
                          <a:latin typeface="Tahoma"/>
                          <a:ea typeface="Tahoma"/>
                        </a:rPr>
                        <a:t>92 210 SAINT CLOUD</a:t>
                      </a:r>
                      <a:endParaRPr b="0" lang="fr-FR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tabLst>
                          <a:tab algn="l" pos="408240"/>
                        </a:tabLst>
                      </a:pPr>
                      <a:endParaRPr b="0" lang="fr-FR" sz="1600" spc="-1" strike="noStrike">
                        <a:solidFill>
                          <a:srgbClr val="000000"/>
                        </a:solidFill>
                        <a:latin typeface="Arial"/>
                      </a:endParaRPr>
                    </a:p>
                  </a:txBody>
                  <a:tcPr anchor="t" marL="91440" marR="91440">
                    <a:lnL w="12240">
                      <a:noFill/>
                      <a:prstDash val="solid"/>
                    </a:lnL>
                    <a:lnR w="12240">
                      <a:noFill/>
                      <a:prstDash val="solid"/>
                    </a:lnR>
                    <a:lnT w="12240">
                      <a:noFill/>
                      <a:prstDash val="solid"/>
                    </a:lnT>
                    <a:lnB w="12240">
                      <a:noFill/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643" name="Picture 3" descr="C:\Users\Mathilde\Downloads\logo_baseline.png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3132000" y="980640"/>
            <a:ext cx="5312880" cy="9104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CustomShape 50"/>
          <p:cNvSpPr/>
          <p:nvPr/>
        </p:nvSpPr>
        <p:spPr>
          <a:xfrm>
            <a:off x="457200" y="274680"/>
            <a:ext cx="8257320" cy="11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pc="-1" strike="noStrike">
                <a:solidFill>
                  <a:srgbClr val="e16c00"/>
                </a:solidFill>
                <a:latin typeface="Tahoma"/>
                <a:ea typeface="Tahoma"/>
              </a:rPr>
              <a:t>Scénarios à modéliser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1" name="Line 11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142" name="Picture 2_ 10" descr="C:\wamp\www\VIRALGAMES_2012-Corporate\Graphs\Sources\Images\vague_bordure.png"/>
          <p:cNvPicPr/>
          <p:nvPr/>
        </p:nvPicPr>
        <p:blipFill>
          <a:blip r:embed="rId1"/>
          <a:stretch/>
        </p:blipFill>
        <p:spPr>
          <a:xfrm>
            <a:off x="8316360" y="0"/>
            <a:ext cx="811800" cy="6842160"/>
          </a:xfrm>
          <a:prstGeom prst="rect">
            <a:avLst/>
          </a:prstGeom>
          <a:ln w="0">
            <a:noFill/>
          </a:ln>
        </p:spPr>
      </p:pic>
      <p:sp>
        <p:nvSpPr>
          <p:cNvPr id="143" name="CustomShape 51"/>
          <p:cNvSpPr/>
          <p:nvPr/>
        </p:nvSpPr>
        <p:spPr>
          <a:xfrm>
            <a:off x="6553080" y="6356520"/>
            <a:ext cx="2117880" cy="34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4780C4E5-DBE2-40B8-B683-5A8E562DD687}" type="slidenum">
              <a:rPr b="0" lang="fr-FR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CustomShape 52"/>
          <p:cNvSpPr/>
          <p:nvPr/>
        </p:nvSpPr>
        <p:spPr>
          <a:xfrm>
            <a:off x="540000" y="1386000"/>
            <a:ext cx="7731720" cy="504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je prépare mon déplacement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- je réserve mon véhicule : point &amp; click simulation des écrans de OAP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- je définis mon parcours : p&amp;c simulation des écrans de ZeWatt + ZeWatt Orange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je prends le véhicule en main : 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- p&amp;c j’utilise mon smartphone pour débloquer la voiture, je débranche, etc.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je roule :</a:t>
            </a:r>
            <a:r>
              <a:rPr b="0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 un imprévu arrive : je dois utiliser ZeWatt pour faire une recharge :</a:t>
            </a:r>
            <a:br>
              <a:rPr sz="1600"/>
            </a:br>
            <a:r>
              <a:rPr b="0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conversation avec écrans de ZeWatt pour trouver une borne publique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J’arrive à la borne publique</a:t>
            </a:r>
            <a:r>
              <a:rPr b="0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 : p&amp;c mise en charge + repartir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J’ai fini mon trajet, je suis à la borne orange, je quitte le véhicule</a:t>
            </a:r>
            <a:r>
              <a:rPr b="0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 : 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p&amp;c fin trajet + je quitte le véhicule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Tous les points &amp; click sont reliés entre eux par des conversations entre les personnages.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CustomShape 89"/>
          <p:cNvSpPr/>
          <p:nvPr/>
        </p:nvSpPr>
        <p:spPr>
          <a:xfrm>
            <a:off x="457200" y="274680"/>
            <a:ext cx="8257320" cy="11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pc="-1" strike="noStrike">
                <a:solidFill>
                  <a:srgbClr val="e16c00"/>
                </a:solidFill>
                <a:latin typeface="Tahoma"/>
                <a:ea typeface="Tahoma"/>
              </a:rPr>
              <a:t>Messages /sensibilisation pédagogiques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Line 21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147" name="Picture 2_ 20" descr="C:\wamp\www\VIRALGAMES_2012-Corporate\Graphs\Sources\Images\vague_bordure.png"/>
          <p:cNvPicPr/>
          <p:nvPr/>
        </p:nvPicPr>
        <p:blipFill>
          <a:blip r:embed="rId1"/>
          <a:stretch/>
        </p:blipFill>
        <p:spPr>
          <a:xfrm>
            <a:off x="8316360" y="0"/>
            <a:ext cx="811800" cy="6842160"/>
          </a:xfrm>
          <a:prstGeom prst="rect">
            <a:avLst/>
          </a:prstGeom>
          <a:ln w="0">
            <a:noFill/>
          </a:ln>
        </p:spPr>
      </p:pic>
      <p:sp>
        <p:nvSpPr>
          <p:cNvPr id="148" name="CustomShape 90"/>
          <p:cNvSpPr/>
          <p:nvPr/>
        </p:nvSpPr>
        <p:spPr>
          <a:xfrm>
            <a:off x="6553080" y="6356520"/>
            <a:ext cx="2117880" cy="34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4E2A3140-CA32-49C9-B1DA-9BF06E9975B3}" type="slidenum">
              <a:rPr b="0" lang="fr-FR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" name="CustomShape 91"/>
          <p:cNvSpPr/>
          <p:nvPr/>
        </p:nvSpPr>
        <p:spPr>
          <a:xfrm>
            <a:off x="540000" y="1386000"/>
            <a:ext cx="7731720" cy="504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Boîte automatique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- différentes localisation, signification des lettres (P, N, D, R, etc.)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ZeWatt permet d’accéder à 99% des bornes publiques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- différents types de bornes avec différentes puissances, impact sur les temps de charges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- utilisation des câbles de recharge (celui de la borne ou le câble de la voiture)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Confort de conduite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- moins de fatigue, plus de sécurité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- arrêt « forcé » rejoint les obligations de la sécurité routière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- équipement et confort des véhicules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Ne pas trop insister sur l’angle écologique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CustomShape 9"/>
          <p:cNvSpPr/>
          <p:nvPr/>
        </p:nvSpPr>
        <p:spPr>
          <a:xfrm>
            <a:off x="457200" y="274680"/>
            <a:ext cx="8257320" cy="11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pc="-1" strike="noStrike">
                <a:solidFill>
                  <a:srgbClr val="e16c00"/>
                </a:solidFill>
                <a:latin typeface="Tahoma"/>
                <a:ea typeface="Tahoma"/>
              </a:rPr>
              <a:t>Données collectées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Line 8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152" name="Picture 2_ 7" descr="C:\wamp\www\VIRALGAMES_2012-Corporate\Graphs\Sources\Images\vague_bordure.png"/>
          <p:cNvPicPr/>
          <p:nvPr/>
        </p:nvPicPr>
        <p:blipFill>
          <a:blip r:embed="rId1"/>
          <a:stretch/>
        </p:blipFill>
        <p:spPr>
          <a:xfrm>
            <a:off x="8316360" y="0"/>
            <a:ext cx="811800" cy="6842160"/>
          </a:xfrm>
          <a:prstGeom prst="rect">
            <a:avLst/>
          </a:prstGeom>
          <a:ln w="0">
            <a:noFill/>
          </a:ln>
        </p:spPr>
      </p:pic>
      <p:sp>
        <p:nvSpPr>
          <p:cNvPr id="153" name="CustomShape 38"/>
          <p:cNvSpPr/>
          <p:nvPr/>
        </p:nvSpPr>
        <p:spPr>
          <a:xfrm>
            <a:off x="6553080" y="6356520"/>
            <a:ext cx="2117880" cy="34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FBBB4D35-01F3-4EEC-A8D0-CA23743B0F28}" type="slidenum">
              <a:rPr b="0" lang="fr-FR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CustomShape 41"/>
          <p:cNvSpPr/>
          <p:nvPr/>
        </p:nvSpPr>
        <p:spPr>
          <a:xfrm>
            <a:off x="540000" y="1386000"/>
            <a:ext cx="7731720" cy="504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Pas de données personnelles collectées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- le joueur conserve l’état de sa partie sur son navigateur. Il peut quitter le jeu et revenir au point où il en était resté.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1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Éventuellement</a:t>
            </a:r>
            <a:r>
              <a:rPr b="0" lang="fr-FR" sz="1600" spc="-1" strike="noStrike">
                <a:solidFill>
                  <a:srgbClr val="000000"/>
                </a:solidFill>
                <a:latin typeface="Arial"/>
                <a:ea typeface="DejaVu Sans"/>
              </a:rPr>
              <a:t> : email (notamment pour la phase de lancement si lots à gagner)</a:t>
            </a: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1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/>
          </p:nvPr>
        </p:nvSpPr>
        <p:spPr>
          <a:xfrm>
            <a:off x="4376160" y="2781000"/>
            <a:ext cx="4764960" cy="6332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rmAutofit/>
          </a:bodyPr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fr-FR" sz="3000" spc="-1" strike="noStrike">
                <a:solidFill>
                  <a:srgbClr val="e16c00"/>
                </a:solidFill>
                <a:latin typeface="Tahoma"/>
                <a:ea typeface="Tahoma"/>
              </a:rPr>
              <a:t>Storyboard</a:t>
            </a:r>
            <a:endParaRPr b="0" lang="fr-FR" sz="30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56" name="Connecteur droit 2"/>
          <p:cNvCxnSpPr/>
          <p:nvPr/>
        </p:nvCxnSpPr>
        <p:spPr>
          <a:xfrm>
            <a:off x="5220000" y="3501000"/>
            <a:ext cx="3171240" cy="2880"/>
          </a:xfrm>
          <a:prstGeom prst="straightConnector1">
            <a:avLst/>
          </a:prstGeom>
          <a:ln w="12700">
            <a:solidFill>
              <a:srgbClr val="d9d9d9"/>
            </a:solidFill>
            <a:round/>
          </a:ln>
        </p:spPr>
      </p:cxnSp>
      <p:pic>
        <p:nvPicPr>
          <p:cNvPr id="157" name="Picture 4" descr="C:\Users\Mathilde\Downloads\smiley_partiegauche.png"/>
          <p:cNvPicPr/>
          <p:nvPr/>
        </p:nvPicPr>
        <p:blipFill>
          <a:blip r:embed="rId1"/>
          <a:stretch/>
        </p:blipFill>
        <p:spPr>
          <a:xfrm>
            <a:off x="0" y="575640"/>
            <a:ext cx="4497120" cy="5558760"/>
          </a:xfrm>
          <a:prstGeom prst="rect">
            <a:avLst/>
          </a:prstGeom>
          <a:ln w="0">
            <a:noFill/>
          </a:ln>
        </p:spPr>
      </p:pic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EF2654B6-F9CF-440B-A0E8-4A891E1E10F0}" type="slidenum">
              <a:t>7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" descr=""/>
          <p:cNvPicPr/>
          <p:nvPr/>
        </p:nvPicPr>
        <p:blipFill>
          <a:blip r:embed="rId1"/>
          <a:stretch/>
        </p:blipFill>
        <p:spPr>
          <a:xfrm>
            <a:off x="360000" y="3780000"/>
            <a:ext cx="2697120" cy="2517120"/>
          </a:xfrm>
          <a:prstGeom prst="rect">
            <a:avLst/>
          </a:prstGeom>
          <a:ln w="0">
            <a:noFill/>
          </a:ln>
        </p:spPr>
      </p:pic>
      <p:sp>
        <p:nvSpPr>
          <p:cNvPr id="159" name="CustomShape 5"/>
          <p:cNvSpPr/>
          <p:nvPr/>
        </p:nvSpPr>
        <p:spPr>
          <a:xfrm>
            <a:off x="457200" y="274680"/>
            <a:ext cx="8257320" cy="11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pc="-1" strike="noStrike">
                <a:solidFill>
                  <a:srgbClr val="e16c00"/>
                </a:solidFill>
                <a:latin typeface="Tahoma"/>
                <a:ea typeface="Tahoma"/>
              </a:rPr>
              <a:t>Accès page d’accueil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Line 9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161" name="Picture 2_ 8" descr="C:\wamp\www\VIRALGAMES_2012-Corporate\Graphs\Sources\Images\vague_bordure.png"/>
          <p:cNvPicPr/>
          <p:nvPr/>
        </p:nvPicPr>
        <p:blipFill>
          <a:blip r:embed="rId2"/>
          <a:stretch/>
        </p:blipFill>
        <p:spPr>
          <a:xfrm>
            <a:off x="8316360" y="0"/>
            <a:ext cx="811800" cy="6842160"/>
          </a:xfrm>
          <a:prstGeom prst="rect">
            <a:avLst/>
          </a:prstGeom>
          <a:ln w="0">
            <a:noFill/>
          </a:ln>
        </p:spPr>
      </p:pic>
      <p:sp>
        <p:nvSpPr>
          <p:cNvPr id="162" name="CustomShape 6"/>
          <p:cNvSpPr/>
          <p:nvPr/>
        </p:nvSpPr>
        <p:spPr>
          <a:xfrm>
            <a:off x="6553080" y="6356520"/>
            <a:ext cx="2117880" cy="34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0E515DBF-EA23-4F55-940E-6C5595CB3B76}" type="slidenum">
              <a:rPr b="0" lang="fr-FR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CustomShape 10"/>
          <p:cNvSpPr/>
          <p:nvPr/>
        </p:nvSpPr>
        <p:spPr>
          <a:xfrm>
            <a:off x="4680000" y="1202760"/>
            <a:ext cx="2876760" cy="5194800"/>
          </a:xfrm>
          <a:prstGeom prst="rect">
            <a:avLst/>
          </a:prstGeom>
          <a:solidFill>
            <a:srgbClr val="cccccc"/>
          </a:solidFill>
          <a:ln w="10080">
            <a:solidFill>
              <a:srgbClr val="3465a4">
                <a:alpha val="0"/>
              </a:srgbClr>
            </a:solidFill>
            <a:prstDash val="sys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  <a:ea typeface="DejaVu Sans"/>
              </a:rPr>
              <a:t>Logo Orange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 algn="ctr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 algn="ctr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 algn="ctr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100" spc="-1" strike="noStrike">
              <a:solidFill>
                <a:srgbClr val="000000"/>
              </a:solidFill>
              <a:latin typeface="Arial"/>
            </a:endParaRPr>
          </a:p>
          <a:p>
            <a:pPr marL="88920" algn="ctr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 algn="ctr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 algn="ctr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 algn="ctr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 algn="ctr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r>
              <a:rPr b="0" lang="fr-FR" sz="1800" spc="-1" strike="noStrike">
                <a:solidFill>
                  <a:srgbClr val="000000"/>
                </a:solidFill>
                <a:latin typeface="Arial"/>
                <a:ea typeface="DejaVu Sans"/>
              </a:rPr>
              <a:t>Jouez et découvrez comment utiliser vos nouveaux véhicules électriques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 algn="ctr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 algn="ctr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 algn="ctr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 algn="ctr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 algn="ctr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 algn="ctr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 algn="ctr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CustomShape 54"/>
          <p:cNvSpPr/>
          <p:nvPr/>
        </p:nvSpPr>
        <p:spPr>
          <a:xfrm>
            <a:off x="5004000" y="5543280"/>
            <a:ext cx="2156040" cy="428760"/>
          </a:xfrm>
          <a:prstGeom prst="roundRect">
            <a:avLst>
              <a:gd name="adj" fmla="val 16667"/>
            </a:avLst>
          </a:prstGeom>
          <a:solidFill>
            <a:srgbClr val="3465a4"/>
          </a:solidFill>
          <a:ln w="0">
            <a:noFill/>
          </a:ln>
          <a:effectLst>
            <a:outerShdw blurRad="39960" dir="5400000" dist="2304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  <a:tabLst>
                <a:tab algn="l" pos="408240"/>
              </a:tabLst>
            </a:pPr>
            <a:r>
              <a:rPr b="1" lang="fr-FR" sz="1400" spc="-1" strike="noStrike" cap="all">
                <a:solidFill>
                  <a:srgbClr val="ffffff"/>
                </a:solidFill>
                <a:latin typeface="Calibri"/>
                <a:ea typeface="DejaVu Sans"/>
              </a:rPr>
              <a:t>Je démarre !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5" name="CustomShape 55"/>
          <p:cNvSpPr/>
          <p:nvPr/>
        </p:nvSpPr>
        <p:spPr>
          <a:xfrm>
            <a:off x="4464000" y="1080000"/>
            <a:ext cx="3236040" cy="557604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66" name="" descr=""/>
          <p:cNvPicPr/>
          <p:nvPr/>
        </p:nvPicPr>
        <p:blipFill>
          <a:blip r:embed="rId3"/>
          <a:stretch/>
        </p:blipFill>
        <p:spPr>
          <a:xfrm>
            <a:off x="386280" y="2172600"/>
            <a:ext cx="2490840" cy="1424520"/>
          </a:xfrm>
          <a:prstGeom prst="rect">
            <a:avLst/>
          </a:prstGeom>
          <a:ln w="0">
            <a:noFill/>
          </a:ln>
        </p:spPr>
      </p:pic>
      <p:sp>
        <p:nvSpPr>
          <p:cNvPr id="167" name=""/>
          <p:cNvSpPr/>
          <p:nvPr/>
        </p:nvSpPr>
        <p:spPr>
          <a:xfrm>
            <a:off x="3061080" y="2701080"/>
            <a:ext cx="1076040" cy="53604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68" name=""/>
          <p:cNvSpPr/>
          <p:nvPr/>
        </p:nvSpPr>
        <p:spPr>
          <a:xfrm>
            <a:off x="540000" y="4140000"/>
            <a:ext cx="2337120" cy="356760"/>
          </a:xfrm>
          <a:prstGeom prst="rect">
            <a:avLst/>
          </a:prstGeom>
          <a:solidFill>
            <a:srgbClr val="dee6ef"/>
          </a:solidFill>
          <a:ln w="12600">
            <a:solidFill>
              <a:srgbClr val="254061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pPr>
              <a:lnSpc>
                <a:spcPct val="100000"/>
              </a:lnSpc>
            </a:pPr>
            <a:r>
              <a:rPr b="0" lang="fr-FR" sz="1400" spc="-1" strike="noStrike">
                <a:solidFill>
                  <a:srgbClr val="000000"/>
                </a:solidFill>
                <a:latin typeface="Arial"/>
                <a:ea typeface="DejaVu Sans"/>
              </a:rPr>
              <a:t>https://orange-jeu-ve.fr</a:t>
            </a:r>
            <a:endParaRPr b="0" lang="fr-FR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9" name=""/>
          <p:cNvSpPr/>
          <p:nvPr/>
        </p:nvSpPr>
        <p:spPr>
          <a:xfrm rot="19663200">
            <a:off x="3119400" y="4140360"/>
            <a:ext cx="1076040" cy="53604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0">
            <a:solidFill>
              <a:srgbClr val="254061"/>
            </a:solidFill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100000"/>
              </a:lnSpc>
            </a:pPr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170" name=""/>
          <p:cNvSpPr/>
          <p:nvPr/>
        </p:nvSpPr>
        <p:spPr>
          <a:xfrm rot="21095400">
            <a:off x="4974120" y="2063520"/>
            <a:ext cx="2322000" cy="684000"/>
          </a:xfrm>
          <a:prstGeom prst="rect">
            <a:avLst/>
          </a:prstGeom>
          <a:noFill/>
          <a:ln w="38160">
            <a:solidFill>
              <a:srgbClr val="ff0000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109080" rIns="109080" tIns="64080" bIns="64080" anchor="t">
            <a:noAutofit/>
          </a:bodyPr>
          <a:p>
            <a:pPr algn="ctr">
              <a:lnSpc>
                <a:spcPct val="100000"/>
              </a:lnSpc>
            </a:pPr>
            <a:r>
              <a:rPr b="1" lang="fr-FR" sz="1800" spc="-1" strike="noStrike">
                <a:solidFill>
                  <a:srgbClr val="ff0000"/>
                </a:solidFill>
                <a:latin typeface="Impact"/>
                <a:ea typeface="DejaVu Sans"/>
              </a:rPr>
              <a:t>MISSION : TRANSITION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FR" sz="1800" spc="-1" strike="noStrike">
                <a:solidFill>
                  <a:srgbClr val="ff0000"/>
                </a:solidFill>
                <a:latin typeface="Impact"/>
                <a:ea typeface="Microsoft YaHei"/>
              </a:rPr>
              <a:t>ÉLECTRIQUE</a:t>
            </a: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CustomShape 43"/>
          <p:cNvSpPr/>
          <p:nvPr/>
        </p:nvSpPr>
        <p:spPr>
          <a:xfrm>
            <a:off x="457200" y="274680"/>
            <a:ext cx="8257320" cy="1127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rmAutofit/>
          </a:bodyPr>
          <a:p>
            <a:pPr>
              <a:lnSpc>
                <a:spcPct val="100000"/>
              </a:lnSpc>
              <a:tabLst>
                <a:tab algn="l" pos="408240"/>
              </a:tabLst>
            </a:pPr>
            <a:r>
              <a:rPr b="1" lang="fr-FR" sz="2400" spc="-1" strike="noStrike">
                <a:solidFill>
                  <a:srgbClr val="e16c00"/>
                </a:solidFill>
                <a:latin typeface="Tahoma"/>
                <a:ea typeface="Tahoma"/>
              </a:rPr>
              <a:t>Introduction</a:t>
            </a:r>
            <a:endParaRPr b="0" lang="fr-FR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2" name="Line 12"/>
          <p:cNvSpPr/>
          <p:nvPr/>
        </p:nvSpPr>
        <p:spPr>
          <a:xfrm>
            <a:off x="539280" y="1124640"/>
            <a:ext cx="1152360" cy="360"/>
          </a:xfrm>
          <a:prstGeom prst="line">
            <a:avLst/>
          </a:prstGeom>
          <a:ln w="12700">
            <a:solidFill>
              <a:srgbClr val="d9d9d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 lIns="90000" rIns="90000" tIns="-44640" bIns="-44640" anchor="t" anchorCtr="1">
            <a:noAutofit/>
          </a:bodyPr>
          <a:p>
            <a:endParaRPr b="0" lang="fr-FR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pic>
        <p:nvPicPr>
          <p:cNvPr id="173" name="Picture 2_ 11" descr="C:\wamp\www\VIRALGAMES_2012-Corporate\Graphs\Sources\Images\vague_bordure.png"/>
          <p:cNvPicPr/>
          <p:nvPr/>
        </p:nvPicPr>
        <p:blipFill>
          <a:blip r:embed="rId1"/>
          <a:stretch/>
        </p:blipFill>
        <p:spPr>
          <a:xfrm>
            <a:off x="8316360" y="0"/>
            <a:ext cx="811800" cy="6842160"/>
          </a:xfrm>
          <a:prstGeom prst="rect">
            <a:avLst/>
          </a:prstGeom>
          <a:ln w="0">
            <a:noFill/>
          </a:ln>
        </p:spPr>
      </p:pic>
      <p:sp>
        <p:nvSpPr>
          <p:cNvPr id="174" name="CustomShape 44"/>
          <p:cNvSpPr/>
          <p:nvPr/>
        </p:nvSpPr>
        <p:spPr>
          <a:xfrm>
            <a:off x="6553080" y="6356520"/>
            <a:ext cx="2117880" cy="349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r">
              <a:lnSpc>
                <a:spcPct val="100000"/>
              </a:lnSpc>
              <a:tabLst>
                <a:tab algn="l" pos="408240"/>
              </a:tabLst>
            </a:pPr>
            <a:fld id="{CA182653-EFD6-445D-B855-BD533DF3011F}" type="slidenum">
              <a:rPr b="0" lang="fr-FR" sz="1200" spc="-1" strike="noStrike">
                <a:solidFill>
                  <a:srgbClr val="8b8b8b"/>
                </a:solidFill>
                <a:latin typeface="Calibri"/>
                <a:ea typeface="DejaVu Sans"/>
              </a:rPr>
              <a:t>&lt;numéro&gt;</a:t>
            </a:fld>
            <a:endParaRPr b="0" lang="fr-FR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" name="CustomShape 45"/>
          <p:cNvSpPr/>
          <p:nvPr/>
        </p:nvSpPr>
        <p:spPr>
          <a:xfrm>
            <a:off x="4464000" y="1080000"/>
            <a:ext cx="3236040" cy="5576040"/>
          </a:xfrm>
          <a:prstGeom prst="rect">
            <a:avLst/>
          </a:prstGeom>
          <a:noFill/>
          <a:ln w="9360">
            <a:solidFill>
              <a:srgbClr val="808080"/>
            </a:solidFill>
            <a:prstDash val="dashDot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>
              <a:lnSpc>
                <a:spcPct val="100000"/>
              </a:lnSpc>
              <a:tabLst>
                <a:tab algn="l" pos="0"/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  <a:p>
            <a:pPr marL="88920">
              <a:lnSpc>
                <a:spcPct val="100000"/>
              </a:lnSpc>
              <a:tabLst>
                <a:tab algn="l" pos="914400"/>
                <a:tab algn="l" pos="1828800"/>
                <a:tab algn="l" pos="2743200"/>
                <a:tab algn="l" pos="3657600"/>
                <a:tab algn="l" pos="4572000"/>
                <a:tab algn="l" pos="5486400"/>
                <a:tab algn="l" pos="6400800"/>
                <a:tab algn="l" pos="7315200"/>
                <a:tab algn="l" pos="8229600"/>
                <a:tab algn="l" pos="9144000"/>
                <a:tab algn="l" pos="10058400"/>
              </a:tabLst>
            </a:pPr>
            <a:endParaRPr b="0" lang="fr-FR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6" name=""/>
          <p:cNvSpPr/>
          <p:nvPr/>
        </p:nvSpPr>
        <p:spPr>
          <a:xfrm>
            <a:off x="5171760" y="6027120"/>
            <a:ext cx="1732680" cy="465120"/>
          </a:xfrm>
          <a:prstGeom prst="rect">
            <a:avLst/>
          </a:prstGeom>
          <a:solidFill>
            <a:srgbClr val="ffb66c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endParaRPr b="0" lang="fr-FR" sz="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Commencer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7" name=""/>
          <p:cNvSpPr/>
          <p:nvPr/>
        </p:nvSpPr>
        <p:spPr>
          <a:xfrm>
            <a:off x="5164560" y="4739760"/>
            <a:ext cx="1725120" cy="1170000"/>
          </a:xfrm>
          <a:prstGeom prst="rect">
            <a:avLst/>
          </a:prstGeom>
          <a:solidFill>
            <a:srgbClr val="ffffff"/>
          </a:solidFill>
          <a:ln w="0">
            <a:solidFill>
              <a:srgbClr val="254061"/>
            </a:solidFill>
          </a:ln>
          <a:effectLst>
            <a:outerShdw blurRad="25560" dir="5400000" dist="25560" rotWithShape="0">
              <a:srgbClr val="808080">
                <a:alpha val="98000"/>
              </a:srgbClr>
            </a:outerShd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Incarnez Marc et Sophie, deux salariés de longue date chez Orange.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b="0" lang="fr-FR" sz="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fr-FR" sz="800" spc="-1" strike="noStrike">
                <a:solidFill>
                  <a:srgbClr val="000000"/>
                </a:solidFill>
                <a:latin typeface="Arial"/>
                <a:ea typeface="DejaVu Sans"/>
              </a:rPr>
              <a:t>Ce matin, ils ont reçu une notification de Mr Lambert, le directeur des opérations spéciales...</a:t>
            </a:r>
            <a:endParaRPr b="0" lang="fr-FR" sz="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78" name="" descr=""/>
          <p:cNvPicPr/>
          <p:nvPr/>
        </p:nvPicPr>
        <p:blipFill>
          <a:blip r:embed="rId2"/>
          <a:srcRect l="8220" t="0" r="0" b="0"/>
          <a:stretch/>
        </p:blipFill>
        <p:spPr>
          <a:xfrm>
            <a:off x="4689360" y="1099800"/>
            <a:ext cx="2790720" cy="36381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16897</TotalTime>
  <Application>LibreOffice/7.5.4.2$Windows_X86_64 LibreOffice_project/36ccfdc35048b057fd9854c757a8b67ec53977b6</Application>
  <AppVersion>15.0000</AppVersion>
  <Words>2045</Words>
  <Paragraphs>471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2012-10-22T13:39:45Z</dcterms:created>
  <dc:creator>Mathilde</dc:creator>
  <dc:description/>
  <dc:language>fr-FR</dc:language>
  <cp:lastModifiedBy/>
  <dcterms:modified xsi:type="dcterms:W3CDTF">2024-07-23T11:18:47Z</dcterms:modified>
  <cp:revision>829</cp:revision>
  <dc:subject/>
  <dc:title>Présentation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32</vt:r8>
  </property>
  <property fmtid="{D5CDD505-2E9C-101B-9397-08002B2CF9AE}" pid="3" name="PresentationFormat">
    <vt:lpwstr>Affichage à l'écran (4:3)</vt:lpwstr>
  </property>
  <property fmtid="{D5CDD505-2E9C-101B-9397-08002B2CF9AE}" pid="4" name="Slides">
    <vt:r8>40</vt:r8>
  </property>
</Properties>
</file>